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7136" r:id="rId1"/>
    <p:sldMasterId id="2147487152" r:id="rId2"/>
  </p:sldMasterIdLst>
  <p:notesMasterIdLst>
    <p:notesMasterId r:id="rId88"/>
  </p:notesMasterIdLst>
  <p:handoutMasterIdLst>
    <p:handoutMasterId r:id="rId89"/>
  </p:handoutMasterIdLst>
  <p:sldIdLst>
    <p:sldId id="494" r:id="rId3"/>
    <p:sldId id="987" r:id="rId4"/>
    <p:sldId id="981" r:id="rId5"/>
    <p:sldId id="982" r:id="rId6"/>
    <p:sldId id="983" r:id="rId7"/>
    <p:sldId id="984" r:id="rId8"/>
    <p:sldId id="985" r:id="rId9"/>
    <p:sldId id="902" r:id="rId10"/>
    <p:sldId id="903" r:id="rId11"/>
    <p:sldId id="758" r:id="rId12"/>
    <p:sldId id="759" r:id="rId13"/>
    <p:sldId id="765" r:id="rId14"/>
    <p:sldId id="839" r:id="rId15"/>
    <p:sldId id="840" r:id="rId16"/>
    <p:sldId id="841" r:id="rId17"/>
    <p:sldId id="766" r:id="rId18"/>
    <p:sldId id="767" r:id="rId19"/>
    <p:sldId id="768" r:id="rId20"/>
    <p:sldId id="769" r:id="rId21"/>
    <p:sldId id="770" r:id="rId22"/>
    <p:sldId id="771" r:id="rId23"/>
    <p:sldId id="838" r:id="rId24"/>
    <p:sldId id="776" r:id="rId25"/>
    <p:sldId id="880" r:id="rId26"/>
    <p:sldId id="836" r:id="rId27"/>
    <p:sldId id="837" r:id="rId28"/>
    <p:sldId id="881" r:id="rId29"/>
    <p:sldId id="882" r:id="rId30"/>
    <p:sldId id="909" r:id="rId31"/>
    <p:sldId id="799" r:id="rId32"/>
    <p:sldId id="988" r:id="rId33"/>
    <p:sldId id="989" r:id="rId34"/>
    <p:sldId id="990" r:id="rId35"/>
    <p:sldId id="991" r:id="rId36"/>
    <p:sldId id="992" r:id="rId37"/>
    <p:sldId id="993" r:id="rId38"/>
    <p:sldId id="994" r:id="rId39"/>
    <p:sldId id="995" r:id="rId40"/>
    <p:sldId id="996" r:id="rId41"/>
    <p:sldId id="997" r:id="rId42"/>
    <p:sldId id="998" r:id="rId43"/>
    <p:sldId id="856" r:id="rId44"/>
    <p:sldId id="857" r:id="rId45"/>
    <p:sldId id="858" r:id="rId46"/>
    <p:sldId id="859" r:id="rId47"/>
    <p:sldId id="860" r:id="rId48"/>
    <p:sldId id="861" r:id="rId49"/>
    <p:sldId id="862" r:id="rId50"/>
    <p:sldId id="863" r:id="rId51"/>
    <p:sldId id="864" r:id="rId52"/>
    <p:sldId id="865" r:id="rId53"/>
    <p:sldId id="964" r:id="rId54"/>
    <p:sldId id="974" r:id="rId55"/>
    <p:sldId id="975" r:id="rId56"/>
    <p:sldId id="976" r:id="rId57"/>
    <p:sldId id="977" r:id="rId58"/>
    <p:sldId id="978" r:id="rId59"/>
    <p:sldId id="979" r:id="rId60"/>
    <p:sldId id="980" r:id="rId61"/>
    <p:sldId id="923" r:id="rId62"/>
    <p:sldId id="928" r:id="rId63"/>
    <p:sldId id="929" r:id="rId64"/>
    <p:sldId id="930" r:id="rId65"/>
    <p:sldId id="931" r:id="rId66"/>
    <p:sldId id="932" r:id="rId67"/>
    <p:sldId id="933" r:id="rId68"/>
    <p:sldId id="934" r:id="rId69"/>
    <p:sldId id="935" r:id="rId70"/>
    <p:sldId id="936" r:id="rId71"/>
    <p:sldId id="937" r:id="rId72"/>
    <p:sldId id="938" r:id="rId73"/>
    <p:sldId id="939" r:id="rId74"/>
    <p:sldId id="940" r:id="rId75"/>
    <p:sldId id="941" r:id="rId76"/>
    <p:sldId id="942" r:id="rId77"/>
    <p:sldId id="943" r:id="rId78"/>
    <p:sldId id="944" r:id="rId79"/>
    <p:sldId id="945" r:id="rId80"/>
    <p:sldId id="946" r:id="rId81"/>
    <p:sldId id="947" r:id="rId82"/>
    <p:sldId id="948" r:id="rId83"/>
    <p:sldId id="949" r:id="rId84"/>
    <p:sldId id="950" r:id="rId85"/>
    <p:sldId id="951" r:id="rId86"/>
    <p:sldId id="735" r:id="rId87"/>
  </p:sldIdLst>
  <p:sldSz cx="9144000" cy="5143500" type="screen16x9"/>
  <p:notesSz cx="6858000" cy="9144000"/>
  <p:custDataLst>
    <p:tags r:id="rId9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B24"/>
    <a:srgbClr val="86B45A"/>
    <a:srgbClr val="C45B3B"/>
    <a:srgbClr val="6D9DAE"/>
    <a:srgbClr val="387B85"/>
    <a:srgbClr val="3D5B63"/>
    <a:srgbClr val="4C6187"/>
    <a:srgbClr val="D7DCD3"/>
    <a:srgbClr val="C3F9FF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5" autoAdjust="0"/>
    <p:restoredTop sz="78318" autoAdjust="0"/>
  </p:normalViewPr>
  <p:slideViewPr>
    <p:cSldViewPr snapToGrid="0">
      <p:cViewPr varScale="1">
        <p:scale>
          <a:sx n="81" d="100"/>
          <a:sy n="81" d="100"/>
        </p:scale>
        <p:origin x="-1808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printerSettings" Target="printerSettings/printerSettings1.bin"/><Relationship Id="rId91" Type="http://schemas.openxmlformats.org/officeDocument/2006/relationships/tags" Target="tags/tag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DD74B-2C4D-3E4A-95E5-D275F03176C6}" type="datetimeFigureOut">
              <a:rPr lang="en-US" smtClean="0"/>
              <a:pPr/>
              <a:t>7/9/17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E378B-7621-0E40-9725-8A7C6985E6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19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E751B6B-9AAF-4BEB-8468-8864F19929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502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46391-BCB7-A448-AB22-FB9396CD24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66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200" kern="1200" dirty="0" smtClean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  <a:p>
            <a:endParaRPr lang="sv-SE" sz="1200" kern="1200" dirty="0" smtClean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Y_{m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times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n} = \beta_{m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\</a:t>
            </a:r>
            <a:r>
              <a:rPr lang="sv-SE" sz="12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times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p} X_{p\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times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n} +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varepsilon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_{m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\</a:t>
            </a:r>
            <a:r>
              <a:rPr lang="sv-SE" sz="12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times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n}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751B6B-9AAF-4BEB-8468-8864F199299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22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200" kern="1200" dirty="0" smtClean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  <a:p>
            <a:endParaRPr lang="sv-SE" sz="1200" kern="1200" dirty="0" smtClean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Y_{m\</a:t>
            </a:r>
            <a:r>
              <a:rPr lang="sv-SE" sz="12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times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n} = \beta_{m\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times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p} X_{p\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times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n} +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alpha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_{m\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times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k} W_{k\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times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n} 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+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varepsilon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_{m\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times</a:t>
            </a:r>
            <a:r>
              <a:rPr lang="sv-SE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n}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751B6B-9AAF-4BEB-8468-8864F199299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22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751B6B-9AAF-4BEB-8468-8864F199299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88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mbox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{E}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Y_1/l_1\\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Y_2/l_2\\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Y_3/l_3\\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Y_{1,2}/l_{1,2}\\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Y_{2,3}/l_{2,3}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1&amp;1&amp;0\\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1&amp;1&amp;1\\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0&amp;1&amp;1\\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1&amp;1&amp;0\\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0&amp;1&amp;1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\theta_1\\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\theta_2\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\theta_3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751B6B-9AAF-4BEB-8468-8864F199299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88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“…we do have one hypothesis”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B7905-66CD-4B0F-8588-308AF797695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67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9130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“…we do have one hypothesis”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B7905-66CD-4B0F-8588-308AF797695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9130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mbox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{E}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Y_1/l_1\\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Y_2/l_2\\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Y_3/l_3\\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Y_{1,2}/l_{1,2}\\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Y_{2,3}/l_{2,3}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1&amp;1&amp;0\\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1&amp;1&amp;1\\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0&amp;1&amp;1\\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1&amp;1&amp;0\\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0&amp;1&amp;1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\theta_1\\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\theta_2\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\theta_3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751B6B-9AAF-4BEB-8468-8864F1992996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88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mbox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{E}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Y_1/l_1\\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Y_2/l_2\\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Y_3/l_3\\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Y_{1,2}/l_{1,2}\\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Y_{2,3}/l_{2,3}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1&amp;1&amp;0\\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1&amp;1&amp;1\\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0&amp;1&amp;1\\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1&amp;1&amp;0\\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0&amp;1&amp;1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\begin{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\theta_1\\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\theta_2\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\theta_3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\end{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pmatrix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751B6B-9AAF-4BEB-8468-8864F199299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88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“…we do have one hypothesis”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B7905-66CD-4B0F-8588-308AF797695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913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predict</a:t>
            </a:r>
            <a:r>
              <a:rPr lang="en-US" baseline="0" dirty="0" smtClean="0"/>
              <a:t> “peaks” and “valleys”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“Not getting</a:t>
            </a:r>
            <a:r>
              <a:rPr lang="en-US" baseline="0" dirty="0" smtClean="0"/>
              <a:t> into details, but through looking at many examples, we also discovered effects beyond fragment GC”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B7905-66CD-4B0F-8588-308AF797695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157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3B5EB4-FA99-E740-B831-5DCCB45F0A62}" type="slidenum">
              <a:rPr lang="en-AU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AU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51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Affymetrix’s tries to measure non-specific binding directly</a:t>
            </a:r>
          </a:p>
          <a:p>
            <a:r>
              <a:rPr lang="en-US"/>
              <a:t>cDNA technologies try to measure optical effects directly as well</a:t>
            </a:r>
          </a:p>
          <a:p>
            <a:r>
              <a:rPr lang="en-US"/>
              <a:t>PM-MM or Fg-Bg is supposed to estimate specific binding</a:t>
            </a:r>
          </a:p>
          <a:p>
            <a:r>
              <a:rPr lang="en-US"/>
              <a:t>It is not so simple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1A80F0-3B93-1048-B8C9-35EB1A8D3751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60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D16965-CF8A-3148-8F07-3C3A538C2F13}" type="slidenum">
              <a:rPr lang="en-AU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AU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8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718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Yeast on human Data suggest backgrounds are correlated not equal</a:t>
            </a:r>
          </a:p>
          <a:p>
            <a:endParaRPr lang="en-US"/>
          </a:p>
          <a:p>
            <a:r>
              <a:rPr lang="en-US"/>
              <a:t>Our first approach assumed B is normal and S exponetial the result was RMA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C46391-BCB7-A448-AB22-FB9396CD24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66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%Y_{1,i} = \beta + 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varepsilon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_{1,j}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%Y_{2,i} =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alpha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+ \beta +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varepsilon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_{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ij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%\bar{Y}_2 - \bar{Y}_1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approx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\beta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\bar{Y}_2 - \bar{Y}_1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approx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\beta \pm \sigma/\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{N}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751B6B-9AAF-4BEB-8468-8864F199299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%Y_{1,i} = \beta + 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varepsilon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_{1,j}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%Y_{2,i} =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alpha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+ \beta +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varepsilon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_{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ij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%\bar{Y}_2 - \bar{Y}_1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approx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\beta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\bar{Y}_2 - \bar{Y}_1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approx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\beta \pm \sigma/\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{N}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751B6B-9AAF-4BEB-8468-8864F199299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%Y_{1,i} = \beta + 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varepsilon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_{1,j} \\</a:t>
            </a: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%Y_{2,i} =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alpha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+ \beta +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varepsilon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_{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ij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%\bar{Y}_2 - \bar{Y}_1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approx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\beta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\bar{Y}_2 - \bar{Y}_1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approx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\beta \pm \sigma/\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sqrt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{N}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751B6B-9AAF-4BEB-8468-8864F199299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Y_{m \times n} =  \beta_{m \times p} X_{p \times n} + \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varepsilon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_{m \times n}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751B6B-9AAF-4BEB-8468-8864F199299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22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sz="1200" kern="1200" dirty="0" smtClean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  <a:p>
            <a:endParaRPr lang="sv-SE" sz="1200" kern="1200" dirty="0" smtClean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  <a:p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Y_{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m,n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 = \beta_{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m,p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 X_{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p,n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 + \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varepsilon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_{</a:t>
            </a:r>
            <a:r>
              <a:rPr lang="sv-SE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m,n</a:t>
            </a:r>
            <a:r>
              <a:rPr lang="sv-SE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E751B6B-9AAF-4BEB-8468-8864F199299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22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81150"/>
            <a:ext cx="4038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81150"/>
            <a:ext cx="4038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2557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857BF7A-21B4-4E82-BE18-ADB577EF432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614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380"/>
            <a:ext cx="8229600" cy="854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00150"/>
            <a:ext cx="8229600" cy="3398044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rtlCol="0"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Times New Roman" pitchFamily="18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F164C887-9B0D-4869-883B-E5B17CAC40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57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D71C4-E5DD-46C0-A0EA-A199E03ED28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811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2D062A-09AD-4525-B8BE-F99DB05A0B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8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380"/>
            <a:ext cx="8229600" cy="8548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80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80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926976-C85C-43C9-9509-BC5E179FDF6D}" type="slidenum">
              <a:rPr lang="ja-JP" altLang="en-US" smtClean="0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21488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AACFCD4A-8347-4308-9031-12A7D0824927}" type="datetimeFigureOut">
              <a:rPr lang="en-US"/>
              <a:pPr>
                <a:defRPr/>
              </a:pPr>
              <a:t>7/9/17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Times New Roman" pitchFamily="18" charset="0"/>
                <a:cs typeface="Arial" pitchFamily="34" charset="0"/>
              </a:defRPr>
            </a:lvl1pPr>
          </a:lstStyle>
          <a:p>
            <a:pPr>
              <a:defRPr/>
            </a:pPr>
            <a:fld id="{D6C39B89-76C2-4A62-8957-C3EA85336F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2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3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637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1834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075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640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1"/>
            <a:ext cx="8229600" cy="339447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48200" y="4857770"/>
            <a:ext cx="4038600" cy="285749"/>
          </a:xfr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1408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756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8136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4255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75108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20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212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759E73B-F5EB-4FED-B70F-EA3D8582C5D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64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6E54B9D-3455-4F6F-BF80-E2E1A9946C1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161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8AC5641-9B79-42D7-9074-F8130D37B2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63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71A67FF-7680-47E9-99A5-51DA08F2A65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61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8F87275-72EB-49A4-844E-AB34BD55624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03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C6E054D-FC77-4732-B957-204EB774158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17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7B6A85-1103-4063-A85F-C2C30868067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0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85770"/>
            <a:ext cx="8229600" cy="613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477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3600" y="4767264"/>
            <a:ext cx="4013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21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37" r:id="rId1"/>
    <p:sldLayoutId id="2147487138" r:id="rId2"/>
    <p:sldLayoutId id="2147487139" r:id="rId3"/>
    <p:sldLayoutId id="2147487140" r:id="rId4"/>
    <p:sldLayoutId id="2147487141" r:id="rId5"/>
    <p:sldLayoutId id="2147487142" r:id="rId6"/>
    <p:sldLayoutId id="2147487143" r:id="rId7"/>
    <p:sldLayoutId id="2147487144" r:id="rId8"/>
    <p:sldLayoutId id="2147487145" r:id="rId9"/>
    <p:sldLayoutId id="2147487146" r:id="rId10"/>
    <p:sldLayoutId id="2147487147" r:id="rId11"/>
    <p:sldLayoutId id="2147487148" r:id="rId12"/>
    <p:sldLayoutId id="2147487149" r:id="rId13"/>
    <p:sldLayoutId id="2147487150" r:id="rId14"/>
    <p:sldLayoutId id="2147487151" r:id="rId1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rgbClr val="000090"/>
          </a:solidFill>
          <a:latin typeface="Helvetica"/>
          <a:ea typeface="+mj-ea"/>
          <a:cs typeface="Helvetica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80C1484E-A064-0B40-86B0-4D78E1FE6F9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7/9/17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36C9CEEB-73C9-2A4D-926B-E59A0BDD853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92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53" r:id="rId1"/>
    <p:sldLayoutId id="2147487154" r:id="rId2"/>
    <p:sldLayoutId id="2147487155" r:id="rId3"/>
    <p:sldLayoutId id="2147487156" r:id="rId4"/>
    <p:sldLayoutId id="2147487157" r:id="rId5"/>
    <p:sldLayoutId id="2147487158" r:id="rId6"/>
    <p:sldLayoutId id="2147487159" r:id="rId7"/>
    <p:sldLayoutId id="2147487160" r:id="rId8"/>
    <p:sldLayoutId id="2147487161" r:id="rId9"/>
    <p:sldLayoutId id="2147487162" r:id="rId10"/>
    <p:sldLayoutId id="214748716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enomicsclass.github.io/book/pages/classes.html" TargetMode="External"/><Relationship Id="rId3" Type="http://schemas.openxmlformats.org/officeDocument/2006/relationships/hyperlink" Target="http://genomicsclass.github.io/book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9.jp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rafalab.org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 Systematic Errors and Batch Effect in High-throughput </a:t>
            </a:r>
            <a:r>
              <a:rPr lang="en-US" dirty="0" smtClean="0"/>
              <a:t>biology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Rafael A Irizarry</a:t>
            </a:r>
          </a:p>
          <a:p>
            <a:r>
              <a:rPr lang="en-US" dirty="0"/>
              <a:t>Professor of Biostatistics and Computational Biology, </a:t>
            </a:r>
          </a:p>
          <a:p>
            <a:r>
              <a:rPr lang="en-US" dirty="0"/>
              <a:t>Dana Farber Cancer Institute</a:t>
            </a:r>
          </a:p>
          <a:p>
            <a:r>
              <a:rPr lang="en-US" dirty="0"/>
              <a:t>Professor of Biostatistics, Harvard School of Public </a:t>
            </a:r>
            <a:r>
              <a:rPr lang="en-US" dirty="0" smtClean="0"/>
              <a:t>Health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@</a:t>
            </a:r>
            <a:r>
              <a:rPr lang="en-US" dirty="0" err="1" smtClean="0">
                <a:solidFill>
                  <a:srgbClr val="0000FF"/>
                </a:solidFill>
              </a:rPr>
              <a:t>rafalab</a:t>
            </a:r>
            <a:endParaRPr lang="en-US" dirty="0" smtClean="0">
              <a:solidFill>
                <a:srgbClr val="0000FF"/>
              </a:solidFill>
            </a:endParaRPr>
          </a:p>
          <a:p>
            <a:endParaRPr lang="en-US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406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representing five tissues</a:t>
            </a:r>
            <a:endParaRPr lang="en-US" dirty="0"/>
          </a:p>
        </p:txBody>
      </p:sp>
      <p:pic>
        <p:nvPicPr>
          <p:cNvPr id="4" name="Content Placeholder 3" descr="mds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31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focus gene expression data</a:t>
            </a:r>
            <a:endParaRPr lang="en-US" dirty="0"/>
          </a:p>
        </p:txBody>
      </p:sp>
      <p:pic>
        <p:nvPicPr>
          <p:cNvPr id="5" name="Content Placeholder 4" descr="md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  <p:pic>
        <p:nvPicPr>
          <p:cNvPr id="7" name="Picture 6" descr="legen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52" y="4436228"/>
            <a:ext cx="467360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6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much noise?</a:t>
            </a:r>
          </a:p>
        </p:txBody>
      </p:sp>
      <p:pic>
        <p:nvPicPr>
          <p:cNvPr id="4" name="Content Placeholder 3" descr="rma2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96" r="-36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2447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Deterministic approach</a:t>
            </a:r>
            <a:endParaRPr lang="en-US" dirty="0"/>
          </a:p>
        </p:txBody>
      </p:sp>
      <p:sp>
        <p:nvSpPr>
          <p:cNvPr id="4741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90559" y="3324226"/>
            <a:ext cx="5389563" cy="84415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000" dirty="0"/>
              <a:t>Notice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We care about ratios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We usually take log of</a:t>
            </a:r>
            <a:r>
              <a:rPr lang="en-US" sz="2000" dirty="0" smtClean="0"/>
              <a:t> Y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chemeClr val="folHlink"/>
              </a:solidFill>
            </a:endParaRPr>
          </a:p>
        </p:txBody>
      </p:sp>
      <p:sp>
        <p:nvSpPr>
          <p:cNvPr id="474116" name="Line 1028"/>
          <p:cNvSpPr>
            <a:spLocks noChangeShapeType="1"/>
          </p:cNvSpPr>
          <p:nvPr/>
        </p:nvSpPr>
        <p:spPr bwMode="auto">
          <a:xfrm>
            <a:off x="4191000" y="2343150"/>
            <a:ext cx="8382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4117" name="Rectangle 1029"/>
          <p:cNvSpPr>
            <a:spLocks noChangeArrowheads="1"/>
          </p:cNvSpPr>
          <p:nvPr/>
        </p:nvSpPr>
        <p:spPr bwMode="auto">
          <a:xfrm>
            <a:off x="1524000" y="2000271"/>
            <a:ext cx="1866900" cy="96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Y</a:t>
            </a:r>
            <a:r>
              <a:rPr lang="en-US" sz="28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1</a:t>
            </a: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 </a:t>
            </a:r>
            <a:r>
              <a:rPr lang="en-US" sz="2800" i="1" dirty="0">
                <a:solidFill>
                  <a:srgbClr val="0000FF"/>
                </a:solidFill>
                <a:latin typeface="Calibri"/>
                <a:cs typeface="+mn-cs"/>
              </a:rPr>
              <a:t>=</a:t>
            </a: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 </a:t>
            </a:r>
            <a:r>
              <a:rPr lang="en-US" sz="2800" i="1" dirty="0" err="1" smtClean="0">
                <a:solidFill>
                  <a:srgbClr val="0000FF"/>
                </a:solidFill>
                <a:latin typeface="Calibri"/>
                <a:cs typeface="+mn-cs"/>
              </a:rPr>
              <a:t>α</a:t>
            </a: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 </a:t>
            </a:r>
            <a:r>
              <a:rPr lang="en-US" sz="2800" i="1" dirty="0">
                <a:solidFill>
                  <a:srgbClr val="0000FF"/>
                </a:solidFill>
                <a:latin typeface="Calibri"/>
                <a:cs typeface="+mn-cs"/>
              </a:rPr>
              <a:t>+</a:t>
            </a: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 </a:t>
            </a:r>
            <a:r>
              <a:rPr lang="en-US" sz="2800" i="1" dirty="0" err="1" smtClean="0">
                <a:solidFill>
                  <a:srgbClr val="0000FF"/>
                </a:solidFill>
                <a:latin typeface="Calibri"/>
                <a:cs typeface="+mn-cs"/>
              </a:rPr>
              <a:t>β</a:t>
            </a: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 </a:t>
            </a:r>
          </a:p>
          <a:p>
            <a:pPr defTabSz="4572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Y</a:t>
            </a:r>
            <a:r>
              <a:rPr lang="en-US" sz="28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2</a:t>
            </a: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= </a:t>
            </a:r>
            <a:r>
              <a:rPr lang="en-US" sz="2800" i="1" dirty="0" err="1" smtClean="0">
                <a:solidFill>
                  <a:srgbClr val="0000FF"/>
                </a:solidFill>
                <a:latin typeface="Calibri"/>
                <a:cs typeface="+mn-cs"/>
              </a:rPr>
              <a:t>α</a:t>
            </a:r>
            <a:endParaRPr lang="en-US" sz="3600" i="1" dirty="0">
              <a:solidFill>
                <a:srgbClr val="0000FF"/>
              </a:solidFill>
              <a:latin typeface="Calibri"/>
              <a:cs typeface="+mn-cs"/>
            </a:endParaRPr>
          </a:p>
        </p:txBody>
      </p:sp>
      <p:sp>
        <p:nvSpPr>
          <p:cNvPr id="474118" name="Rectangle 1030"/>
          <p:cNvSpPr>
            <a:spLocks noChangeArrowheads="1"/>
          </p:cNvSpPr>
          <p:nvPr/>
        </p:nvSpPr>
        <p:spPr bwMode="auto">
          <a:xfrm>
            <a:off x="5638815" y="2171700"/>
            <a:ext cx="168040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Y</a:t>
            </a:r>
            <a:r>
              <a:rPr lang="en-US" sz="28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1</a:t>
            </a: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 - Y</a:t>
            </a:r>
            <a:r>
              <a:rPr lang="en-US" sz="28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2</a:t>
            </a: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 = </a:t>
            </a:r>
            <a:r>
              <a:rPr lang="en-US" sz="2800" i="1" dirty="0" err="1" smtClean="0">
                <a:solidFill>
                  <a:srgbClr val="0000FF"/>
                </a:solidFill>
                <a:latin typeface="Calibri"/>
                <a:cs typeface="+mn-cs"/>
              </a:rPr>
              <a:t>β</a:t>
            </a:r>
            <a:r>
              <a:rPr lang="en-US" sz="2800" i="1" dirty="0" smtClean="0">
                <a:solidFill>
                  <a:srgbClr val="0000FF"/>
                </a:solidFill>
                <a:latin typeface="Calibri"/>
                <a:cs typeface="+mn-cs"/>
              </a:rPr>
              <a:t> </a:t>
            </a:r>
          </a:p>
          <a:p>
            <a:pPr defTabSz="4572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endParaRPr lang="en-US" sz="2400" i="1" dirty="0">
              <a:solidFill>
                <a:srgbClr val="0000FF"/>
              </a:solidFill>
              <a:latin typeface="Calibri"/>
              <a:cs typeface="+mn-cs"/>
            </a:endParaRPr>
          </a:p>
        </p:txBody>
      </p:sp>
      <p:sp>
        <p:nvSpPr>
          <p:cNvPr id="474119" name="Rectangle 1031"/>
          <p:cNvSpPr>
            <a:spLocks noChangeArrowheads="1"/>
          </p:cNvSpPr>
          <p:nvPr/>
        </p:nvSpPr>
        <p:spPr bwMode="auto">
          <a:xfrm>
            <a:off x="936625" y="1485921"/>
            <a:ext cx="52450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We want to estimate </a:t>
            </a:r>
            <a:r>
              <a:rPr lang="en-US" sz="2400" i="1" dirty="0" err="1" smtClean="0">
                <a:solidFill>
                  <a:srgbClr val="0000FF"/>
                </a:solidFill>
                <a:latin typeface="Calibri"/>
                <a:cs typeface="+mn-cs"/>
              </a:rPr>
              <a:t>β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, 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the 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+mn-cs"/>
              </a:rPr>
              <a:t>hope is 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+mn-cs"/>
              </a:rPr>
              <a:t>that:</a:t>
            </a:r>
            <a:endParaRPr lang="en-US" sz="24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4121" name="Rectangle 1033"/>
          <p:cNvSpPr>
            <a:spLocks noChangeArrowheads="1"/>
          </p:cNvSpPr>
          <p:nvPr/>
        </p:nvSpPr>
        <p:spPr bwMode="auto">
          <a:xfrm>
            <a:off x="990601" y="2857521"/>
            <a:ext cx="29627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Calibri"/>
                <a:cs typeface="+mn-cs"/>
              </a:rPr>
              <a:t>But this is not correct!</a:t>
            </a:r>
          </a:p>
        </p:txBody>
      </p:sp>
      <p:pic>
        <p:nvPicPr>
          <p:cNvPr id="10" name="Picture 1032" descr="YeastPMM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4037" y="2729303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9035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z="4000" dirty="0"/>
              <a:t>Stochastic </a:t>
            </a:r>
            <a:r>
              <a:rPr lang="en-US" sz="4000" dirty="0" smtClean="0"/>
              <a:t>approach</a:t>
            </a:r>
            <a:endParaRPr lang="en-US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6413" y="3202782"/>
            <a:ext cx="5391150" cy="84534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/>
              <a:t>Alternative solution: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800" i="1" dirty="0"/>
              <a:t>E</a:t>
            </a:r>
            <a:r>
              <a:rPr lang="en-US" sz="2800" i="1" dirty="0" smtClean="0"/>
              <a:t>[ </a:t>
            </a:r>
            <a:r>
              <a:rPr lang="en-US" sz="2800" i="1" dirty="0" err="1" smtClean="0">
                <a:solidFill>
                  <a:srgbClr val="0000FF"/>
                </a:solidFill>
              </a:rPr>
              <a:t>β</a:t>
            </a:r>
            <a:r>
              <a:rPr lang="en-US" sz="2800" i="1" dirty="0" smtClean="0"/>
              <a:t> </a:t>
            </a:r>
            <a:r>
              <a:rPr lang="en-US" sz="2800" i="1" dirty="0"/>
              <a:t>|</a:t>
            </a:r>
            <a:r>
              <a:rPr lang="en-US" sz="2800" i="1" dirty="0" smtClean="0"/>
              <a:t> </a:t>
            </a:r>
            <a:r>
              <a:rPr lang="en-US" sz="2800" i="1" dirty="0" smtClean="0">
                <a:solidFill>
                  <a:srgbClr val="0000FF"/>
                </a:solidFill>
              </a:rPr>
              <a:t>Y</a:t>
            </a:r>
            <a:r>
              <a:rPr lang="en-US" sz="2800" i="1" baseline="-25000" dirty="0" smtClean="0">
                <a:solidFill>
                  <a:srgbClr val="0000FF"/>
                </a:solidFill>
              </a:rPr>
              <a:t>1</a:t>
            </a:r>
            <a:r>
              <a:rPr lang="en-US" sz="2800" i="1" dirty="0" smtClean="0">
                <a:solidFill>
                  <a:srgbClr val="0000FF"/>
                </a:solidFill>
              </a:rPr>
              <a:t>, Y</a:t>
            </a:r>
            <a:r>
              <a:rPr lang="en-US" sz="2800" i="1" baseline="-25000" dirty="0" smtClean="0">
                <a:solidFill>
                  <a:srgbClr val="0000FF"/>
                </a:solidFill>
              </a:rPr>
              <a:t>2</a:t>
            </a:r>
            <a:r>
              <a:rPr lang="en-US" sz="2800" i="1" dirty="0" smtClean="0">
                <a:solidFill>
                  <a:srgbClr val="0000FF"/>
                </a:solidFill>
              </a:rPr>
              <a:t> </a:t>
            </a:r>
            <a:r>
              <a:rPr lang="en-US" sz="2800" i="1" dirty="0" smtClean="0"/>
              <a:t> </a:t>
            </a:r>
            <a:r>
              <a:rPr lang="en-US" sz="2800" i="1" dirty="0"/>
              <a:t>]</a:t>
            </a:r>
            <a:endParaRPr lang="en-US" sz="2800" i="1" dirty="0">
              <a:solidFill>
                <a:schemeClr val="folHlink"/>
              </a:solidFill>
            </a:endParaRPr>
          </a:p>
        </p:txBody>
      </p:sp>
      <p:sp>
        <p:nvSpPr>
          <p:cNvPr id="476164" name="Line 4"/>
          <p:cNvSpPr>
            <a:spLocks noChangeShapeType="1"/>
          </p:cNvSpPr>
          <p:nvPr/>
        </p:nvSpPr>
        <p:spPr bwMode="auto">
          <a:xfrm>
            <a:off x="3962400" y="2400300"/>
            <a:ext cx="8382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6166" name="Rectangle 6"/>
          <p:cNvSpPr>
            <a:spLocks noChangeArrowheads="1"/>
          </p:cNvSpPr>
          <p:nvPr/>
        </p:nvSpPr>
        <p:spPr bwMode="auto">
          <a:xfrm>
            <a:off x="4953014" y="2202656"/>
            <a:ext cx="3187107" cy="79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sz="2400" i="1" dirty="0">
                <a:solidFill>
                  <a:srgbClr val="0000FF"/>
                </a:solidFill>
                <a:latin typeface="Calibri"/>
                <a:cs typeface="+mn-cs"/>
              </a:rPr>
              <a:t>Var[log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(Y</a:t>
            </a:r>
            <a:r>
              <a:rPr lang="en-US" sz="24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1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– Y</a:t>
            </a:r>
            <a:r>
              <a:rPr lang="en-US" sz="24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2</a:t>
            </a:r>
            <a:r>
              <a:rPr lang="en-US" sz="2400" i="1" baseline="30000" dirty="0" smtClean="0">
                <a:solidFill>
                  <a:srgbClr val="0000FF"/>
                </a:solidFill>
                <a:latin typeface="Calibri"/>
                <a:cs typeface="+mn-cs"/>
              </a:rPr>
              <a:t>*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)</a:t>
            </a:r>
            <a:r>
              <a:rPr lang="en-US" sz="2400" i="1" dirty="0">
                <a:solidFill>
                  <a:srgbClr val="0000FF"/>
                </a:solidFill>
                <a:latin typeface="Calibri"/>
                <a:cs typeface="+mn-cs"/>
              </a:rPr>
              <a:t>] ~1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/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</a:rPr>
              <a:t>β </a:t>
            </a:r>
            <a:r>
              <a:rPr lang="en-US" sz="2400" i="1" baseline="30000" dirty="0" smtClean="0">
                <a:solidFill>
                  <a:srgbClr val="0000FF"/>
                </a:solidFill>
                <a:latin typeface="Calibri"/>
                <a:cs typeface="+mn-cs"/>
              </a:rPr>
              <a:t>2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 </a:t>
            </a:r>
            <a:endParaRPr lang="en-US" sz="2400" i="1" dirty="0">
              <a:solidFill>
                <a:srgbClr val="0000FF"/>
              </a:solidFill>
              <a:latin typeface="Calibri"/>
              <a:cs typeface="+mn-cs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n-US" sz="2400" i="1" dirty="0">
              <a:solidFill>
                <a:srgbClr val="0000FF"/>
              </a:solidFill>
              <a:latin typeface="Calibri"/>
              <a:cs typeface="+mn-cs"/>
            </a:endParaRPr>
          </a:p>
        </p:txBody>
      </p:sp>
      <p:sp>
        <p:nvSpPr>
          <p:cNvPr id="476168" name="Rectangle 8"/>
          <p:cNvSpPr>
            <a:spLocks noChangeArrowheads="1"/>
          </p:cNvSpPr>
          <p:nvPr/>
        </p:nvSpPr>
        <p:spPr bwMode="auto">
          <a:xfrm>
            <a:off x="846139" y="1334696"/>
            <a:ext cx="2396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Calibri"/>
                <a:cs typeface="+mn-cs"/>
              </a:rPr>
              <a:t>Better to assume:</a:t>
            </a:r>
          </a:p>
        </p:txBody>
      </p:sp>
      <p:sp>
        <p:nvSpPr>
          <p:cNvPr id="9" name="Rectangle 1029"/>
          <p:cNvSpPr>
            <a:spLocks noChangeArrowheads="1"/>
          </p:cNvSpPr>
          <p:nvPr/>
        </p:nvSpPr>
        <p:spPr bwMode="auto">
          <a:xfrm>
            <a:off x="609600" y="1943121"/>
            <a:ext cx="6019800" cy="1243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4572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Y</a:t>
            </a:r>
            <a:r>
              <a:rPr lang="en-US" sz="24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1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 = α</a:t>
            </a:r>
            <a:r>
              <a:rPr lang="en-US" sz="24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1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 </a:t>
            </a:r>
            <a:r>
              <a:rPr lang="en-US" sz="2400" i="1" dirty="0">
                <a:solidFill>
                  <a:srgbClr val="0000FF"/>
                </a:solidFill>
                <a:latin typeface="Calibri"/>
                <a:cs typeface="+mn-cs"/>
              </a:rPr>
              <a:t>+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 </a:t>
            </a:r>
            <a:r>
              <a:rPr lang="en-US" sz="2400" i="1" dirty="0" err="1" smtClean="0">
                <a:solidFill>
                  <a:srgbClr val="0000FF"/>
                </a:solidFill>
                <a:latin typeface="Calibri"/>
                <a:cs typeface="+mn-cs"/>
              </a:rPr>
              <a:t>β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 </a:t>
            </a:r>
          </a:p>
          <a:p>
            <a:pPr defTabSz="4572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Y</a:t>
            </a:r>
            <a:r>
              <a:rPr lang="en-US" sz="24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2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= α</a:t>
            </a:r>
            <a:r>
              <a:rPr lang="en-US" sz="24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2</a:t>
            </a:r>
            <a:endParaRPr lang="en-US" sz="2400" i="1" dirty="0" smtClean="0">
              <a:solidFill>
                <a:srgbClr val="0000FF"/>
              </a:solidFill>
              <a:latin typeface="Calibri"/>
              <a:cs typeface="+mn-cs"/>
            </a:endParaRPr>
          </a:p>
          <a:p>
            <a:pPr defTabSz="45720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sz="2400" i="1" dirty="0" err="1" smtClean="0">
                <a:solidFill>
                  <a:srgbClr val="0000FF"/>
                </a:solidFill>
                <a:latin typeface="Calibri"/>
                <a:cs typeface="+mn-cs"/>
              </a:rPr>
              <a:t>Corr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[ log(α</a:t>
            </a:r>
            <a:r>
              <a:rPr lang="en-US" sz="24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1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), log(α</a:t>
            </a:r>
            <a:r>
              <a:rPr lang="en-US" sz="2400" i="1" baseline="-25000" dirty="0" smtClean="0">
                <a:solidFill>
                  <a:srgbClr val="0000FF"/>
                </a:solidFill>
                <a:latin typeface="Calibri"/>
                <a:cs typeface="+mn-cs"/>
              </a:rPr>
              <a:t>2</a:t>
            </a:r>
            <a:r>
              <a:rPr lang="en-US" sz="2400" i="1" dirty="0" smtClean="0">
                <a:solidFill>
                  <a:srgbClr val="0000FF"/>
                </a:solidFill>
                <a:latin typeface="Calibri"/>
                <a:cs typeface="+mn-cs"/>
              </a:rPr>
              <a:t>)] = 0.7</a:t>
            </a:r>
            <a:endParaRPr lang="en-US" sz="3200" i="1" dirty="0">
              <a:solidFill>
                <a:srgbClr val="0000FF"/>
              </a:solidFill>
              <a:latin typeface="Calibri"/>
              <a:cs typeface="+mn-cs"/>
            </a:endParaRPr>
          </a:p>
        </p:txBody>
      </p:sp>
      <p:pic>
        <p:nvPicPr>
          <p:cNvPr id="10" name="Picture 1032" descr="YeastPMM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8703" y="2721768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7402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 much noise?</a:t>
            </a:r>
          </a:p>
        </p:txBody>
      </p:sp>
      <p:pic>
        <p:nvPicPr>
          <p:cNvPr id="4" name="Content Placeholder 3" descr="rma2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96" r="-36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0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 (RMA)</a:t>
            </a:r>
            <a:endParaRPr lang="en-US" dirty="0"/>
          </a:p>
        </p:txBody>
      </p:sp>
      <p:pic>
        <p:nvPicPr>
          <p:cNvPr id="4" name="Content Placeholder 3" descr="rma3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96" r="-36496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418104" y="4645461"/>
            <a:ext cx="341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Irizarry et al. (2003) </a:t>
            </a:r>
            <a:r>
              <a:rPr lang="en-US" i="1" dirty="0" err="1" smtClean="0"/>
              <a:t>Biostatistcs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18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focus</a:t>
            </a:r>
            <a:endParaRPr lang="en-US" dirty="0"/>
          </a:p>
        </p:txBody>
      </p:sp>
      <p:pic>
        <p:nvPicPr>
          <p:cNvPr id="5" name="Content Placeholder 4" descr="mds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  <p:pic>
        <p:nvPicPr>
          <p:cNvPr id="7" name="Picture 6" descr="legen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52" y="4436228"/>
            <a:ext cx="467360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focus</a:t>
            </a:r>
            <a:endParaRPr lang="en-US" dirty="0"/>
          </a:p>
        </p:txBody>
      </p:sp>
      <p:pic>
        <p:nvPicPr>
          <p:cNvPr id="7" name="Picture 6" descr="lege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52" y="4436228"/>
            <a:ext cx="4673600" cy="161925"/>
          </a:xfrm>
          <a:prstGeom prst="rect">
            <a:avLst/>
          </a:prstGeom>
        </p:spPr>
      </p:pic>
      <p:pic>
        <p:nvPicPr>
          <p:cNvPr id="8" name="Content Placeholder 7" descr="mds3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059965" y="49837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0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/>
          <a:lstStyle/>
          <a:p>
            <a:r>
              <a:rPr lang="en-US" dirty="0" smtClean="0"/>
              <a:t>More data, more problems…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2532" y="971551"/>
            <a:ext cx="7044267" cy="12975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Screen Shot 2016-09-27 at 3.09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71" b="-34671"/>
          <a:stretch>
            <a:fillRect/>
          </a:stretch>
        </p:blipFill>
        <p:spPr>
          <a:xfrm>
            <a:off x="3200400" y="1196753"/>
            <a:ext cx="3891880" cy="2140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411" y="3328062"/>
            <a:ext cx="770485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smtClean="0"/>
              <a:t>This quantitative </a:t>
            </a:r>
            <a:r>
              <a:rPr lang="en-US" sz="2400" dirty="0"/>
              <a:t>phenotype differs significantly between </a:t>
            </a:r>
            <a:r>
              <a:rPr lang="en-US" sz="2400" dirty="0" smtClean="0"/>
              <a:t>European derived and Asian</a:t>
            </a:r>
            <a:r>
              <a:rPr lang="en-US" sz="2400" dirty="0"/>
              <a:t>-derived populations for 1,097 of 4,197 </a:t>
            </a:r>
            <a:r>
              <a:rPr lang="en-US" sz="2400" dirty="0" smtClean="0"/>
              <a:t>genes tested.”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70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http://rafalab.org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https://genomicsclass.github.io/book/pages/classes.html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http://genomicsclass.github.io/book/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66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Blood RNA from different ethnicities</a:t>
            </a:r>
            <a:endParaRPr lang="en-US" dirty="0"/>
          </a:p>
        </p:txBody>
      </p:sp>
      <p:pic>
        <p:nvPicPr>
          <p:cNvPr id="9" name="Content Placeholder 8" descr="Rplot03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92" r="-26092"/>
          <a:stretch>
            <a:fillRect/>
          </a:stretch>
        </p:blipFill>
        <p:spPr/>
      </p:pic>
      <p:sp>
        <p:nvSpPr>
          <p:cNvPr id="10" name="TextBox 9"/>
          <p:cNvSpPr txBox="1"/>
          <p:nvPr/>
        </p:nvSpPr>
        <p:spPr>
          <a:xfrm>
            <a:off x="3995821" y="976634"/>
            <a:ext cx="182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MDS plot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17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color is date</a:t>
            </a:r>
            <a:endParaRPr lang="en-US" dirty="0"/>
          </a:p>
        </p:txBody>
      </p:sp>
      <p:pic>
        <p:nvPicPr>
          <p:cNvPr id="6" name="Content Placeholder 5" descr="Rplot04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92" r="-26092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3995821" y="955108"/>
            <a:ext cx="1826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MDS plot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679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Boxplot of first PC by month</a:t>
            </a:r>
            <a:endParaRPr lang="en-US" dirty="0"/>
          </a:p>
        </p:txBody>
      </p:sp>
      <p:pic>
        <p:nvPicPr>
          <p:cNvPr id="4" name="Content Placeholder 3" descr="Rplot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08" r="-203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7014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RNA from different ethnicities</a:t>
            </a:r>
          </a:p>
        </p:txBody>
      </p:sp>
      <p:pic>
        <p:nvPicPr>
          <p:cNvPr id="4" name="Content Placeholder 5" descr="Rplot0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3" r="-643"/>
          <a:stretch>
            <a:fillRect/>
          </a:stretch>
        </p:blipFill>
        <p:spPr>
          <a:xfrm>
            <a:off x="657738" y="861743"/>
            <a:ext cx="7081557" cy="38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1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76" y="1975224"/>
            <a:ext cx="3606800" cy="4572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2" y="1346538"/>
            <a:ext cx="2768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3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76" y="1975224"/>
            <a:ext cx="3606800" cy="4572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062" y="1346538"/>
            <a:ext cx="2768600" cy="444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53" y="3363276"/>
            <a:ext cx="2362200" cy="4826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78" y="4025361"/>
            <a:ext cx="4229100" cy="546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2000" y="2503711"/>
            <a:ext cx="544286" cy="685800"/>
          </a:xfrm>
          <a:prstGeom prst="downArrow">
            <a:avLst>
              <a:gd name="adj1" fmla="val 43333"/>
              <a:gd name="adj2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649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General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90" y="2229226"/>
            <a:ext cx="3606800" cy="4572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776" y="1600540"/>
            <a:ext cx="2768600" cy="44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1239" y="1252858"/>
            <a:ext cx="1905697" cy="1600534"/>
          </a:xfrm>
          <a:prstGeom prst="noSmoking">
            <a:avLst/>
          </a:prstGeom>
          <a:solidFill>
            <a:srgbClr val="FF0000"/>
          </a:solidFill>
          <a:ln w="254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30" y="3412427"/>
            <a:ext cx="480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0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atex-image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19" b="-36619"/>
          <a:stretch>
            <a:fillRect/>
          </a:stretch>
        </p:blipFill>
        <p:spPr>
          <a:xfrm>
            <a:off x="547914" y="880837"/>
            <a:ext cx="5386056" cy="222159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854" y="3584207"/>
            <a:ext cx="4229100" cy="546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1571" y="2793996"/>
            <a:ext cx="544286" cy="685800"/>
          </a:xfrm>
          <a:prstGeom prst="downArrow">
            <a:avLst>
              <a:gd name="adj1" fmla="val 43333"/>
              <a:gd name="adj2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7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atex-image-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619" b="-36619"/>
          <a:stretch>
            <a:fillRect/>
          </a:stretch>
        </p:blipFill>
        <p:spPr>
          <a:xfrm>
            <a:off x="547914" y="880837"/>
            <a:ext cx="5386056" cy="2221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1571" y="2793996"/>
            <a:ext cx="544286" cy="685800"/>
          </a:xfrm>
          <a:prstGeom prst="downArrow">
            <a:avLst>
              <a:gd name="adj1" fmla="val 43333"/>
              <a:gd name="adj2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2" y="3701143"/>
            <a:ext cx="8004887" cy="121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7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Effects in Physics</a:t>
            </a:r>
            <a:endParaRPr lang="en-US" dirty="0"/>
          </a:p>
        </p:txBody>
      </p:sp>
      <p:pic>
        <p:nvPicPr>
          <p:cNvPr id="4" name="Content Placeholder 3" descr="Rplot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15" r="-19215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435342" y="2566022"/>
            <a:ext cx="155809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Book</a:t>
            </a:r>
            <a:endParaRPr lang="en-US" dirty="0"/>
          </a:p>
        </p:txBody>
      </p:sp>
      <p:pic>
        <p:nvPicPr>
          <p:cNvPr id="6" name="Content Placeholder 5" descr="Screen Shot 2016-11-28 at 1.46.2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679" r="-41679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843652" y="4747847"/>
            <a:ext cx="661429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Available on </a:t>
            </a:r>
            <a:r>
              <a:rPr lang="en-US" dirty="0" err="1" smtClean="0"/>
              <a:t>Leanpub</a:t>
            </a:r>
            <a:r>
              <a:rPr lang="en-US" dirty="0"/>
              <a:t> </a:t>
            </a:r>
            <a:r>
              <a:rPr lang="en-US" dirty="0" smtClean="0"/>
              <a:t>(free electronic) and Amazon (hard copy)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3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Effects in Physics</a:t>
            </a:r>
            <a:endParaRPr lang="en-US" dirty="0"/>
          </a:p>
        </p:txBody>
      </p:sp>
      <p:pic>
        <p:nvPicPr>
          <p:cNvPr id="4" name="Content Placeholder 3" descr="Rplot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15" r="-1921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654430" y="2245075"/>
            <a:ext cx="536810" cy="1078083"/>
          </a:xfrm>
          <a:prstGeom prst="rightBrace">
            <a:avLst/>
          </a:prstGeom>
          <a:noFill/>
          <a:ln w="381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5400000">
            <a:off x="7585869" y="2579290"/>
            <a:ext cx="184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Variance of 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5652" y="1539341"/>
            <a:ext cx="246937" cy="369332"/>
          </a:xfrm>
          <a:prstGeom prst="rightBrace">
            <a:avLst>
              <a:gd name="adj1" fmla="val 0"/>
              <a:gd name="adj2" fmla="val 50000"/>
            </a:avLst>
          </a:prstGeom>
          <a:noFill/>
          <a:ln w="381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20156" y="1539342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Variance of  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08" y="1658250"/>
            <a:ext cx="138170" cy="1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Motivates Factor Analysis Approach</a:t>
            </a:r>
            <a:endParaRPr lang="en-US" sz="3200" dirty="0"/>
          </a:p>
        </p:txBody>
      </p:sp>
      <p:pic>
        <p:nvPicPr>
          <p:cNvPr id="4" name="Content Placeholder 3" descr="Rplot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386" r="-67386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997505" y="4067770"/>
            <a:ext cx="8550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Leek and </a:t>
            </a:r>
            <a:r>
              <a:rPr lang="en-US" dirty="0" err="1" smtClean="0"/>
              <a:t>Storey</a:t>
            </a:r>
            <a:r>
              <a:rPr lang="en-US" dirty="0"/>
              <a:t> 2007,2008 </a:t>
            </a:r>
            <a:endParaRPr lang="en-US" dirty="0" smtClean="0"/>
          </a:p>
          <a:p>
            <a:r>
              <a:rPr lang="en-US" dirty="0" err="1" smtClean="0"/>
              <a:t>Listgarten</a:t>
            </a:r>
            <a:r>
              <a:rPr lang="en-US" dirty="0"/>
              <a:t> et al.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Gagnon</a:t>
            </a:r>
            <a:r>
              <a:rPr lang="en-US" dirty="0"/>
              <a:t>-Bartsch and Speed- Biostatistics, 2012</a:t>
            </a:r>
          </a:p>
        </p:txBody>
      </p:sp>
    </p:spTree>
    <p:extLst>
      <p:ext uri="{BB962C8B-B14F-4D97-AF65-F5344CB8AC3E}">
        <p14:creationId xmlns:p14="http://schemas.microsoft.com/office/powerpoint/2010/main" val="3635116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males, 12 females, two months, 109 genes</a:t>
            </a:r>
            <a:endParaRPr lang="en-US" dirty="0"/>
          </a:p>
        </p:txBody>
      </p:sp>
      <p:pic>
        <p:nvPicPr>
          <p:cNvPr id="4" name="Content Placeholder 3" descr="Rplot1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80" r="-91680"/>
          <a:stretch>
            <a:fillRect/>
          </a:stretch>
        </p:blipFill>
        <p:spPr>
          <a:xfrm>
            <a:off x="1759206" y="971550"/>
            <a:ext cx="8229600" cy="3394472"/>
          </a:xfr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72815"/>
              </p:ext>
            </p:extLst>
          </p:nvPr>
        </p:nvGraphicFramePr>
        <p:xfrm>
          <a:off x="678959" y="1581394"/>
          <a:ext cx="3346877" cy="20807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4886"/>
                <a:gridCol w="973569"/>
                <a:gridCol w="918422"/>
              </a:tblGrid>
              <a:tr h="69359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Female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Male</a:t>
                      </a:r>
                      <a:endParaRPr lang="en-US" dirty="0"/>
                    </a:p>
                  </a:txBody>
                  <a:tcPr anchor="ctr"/>
                </a:tc>
              </a:tr>
              <a:tr h="693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June</a:t>
                      </a:r>
                      <a:r>
                        <a:rPr lang="en-US" baseline="0" dirty="0" smtClean="0"/>
                        <a:t> 2005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</a:tr>
              <a:tr h="6935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October 2005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36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 descr="Rplot11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80" r="-91680"/>
          <a:stretch>
            <a:fillRect/>
          </a:stretch>
        </p:blipFill>
        <p:spPr>
          <a:xfrm>
            <a:off x="-402869" y="2036634"/>
            <a:ext cx="5279490" cy="217763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Decomposing variability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685528" y="2158714"/>
            <a:ext cx="558729" cy="1862081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904573" y="1621287"/>
            <a:ext cx="421023" cy="149587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28400" y="2124490"/>
            <a:ext cx="1623272" cy="1896306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165381" y="2392413"/>
            <a:ext cx="371533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/>
              <a:t>=</a:t>
            </a:r>
            <a:endParaRPr lang="en-US" sz="160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933976" y="2378272"/>
            <a:ext cx="507027" cy="78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 dirty="0"/>
              <a:t>+</a:t>
            </a:r>
            <a:endParaRPr lang="en-US" sz="1600" dirty="0"/>
          </a:p>
        </p:txBody>
      </p:sp>
      <p:cxnSp>
        <p:nvCxnSpPr>
          <p:cNvPr id="10" name="AutoShape 9"/>
          <p:cNvCxnSpPr>
            <a:cxnSpLocks noChangeShapeType="1"/>
          </p:cNvCxnSpPr>
          <p:nvPr/>
        </p:nvCxnSpPr>
        <p:spPr bwMode="auto">
          <a:xfrm>
            <a:off x="1240866" y="2158714"/>
            <a:ext cx="0" cy="18620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0"/>
          <p:cNvCxnSpPr>
            <a:cxnSpLocks noChangeShapeType="1"/>
          </p:cNvCxnSpPr>
          <p:nvPr/>
        </p:nvCxnSpPr>
        <p:spPr bwMode="auto">
          <a:xfrm flipH="1" flipV="1">
            <a:off x="1615559" y="1987193"/>
            <a:ext cx="1234633" cy="857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645567" y="1622381"/>
            <a:ext cx="1218914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dirty="0"/>
              <a:t>observations</a:t>
            </a:r>
            <a:endParaRPr lang="en-US" sz="1600" dirty="0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 rot="16200000">
            <a:off x="612778" y="2737783"/>
            <a:ext cx="847491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dirty="0" smtClean="0"/>
              <a:t>features</a:t>
            </a:r>
            <a:endParaRPr lang="en-US" sz="1600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1645567" y="1334340"/>
            <a:ext cx="121891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data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5996953" y="1161852"/>
            <a:ext cx="2324940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random</a:t>
            </a:r>
            <a:br>
              <a:rPr lang="en-US" sz="2000" dirty="0">
                <a:solidFill>
                  <a:srgbClr val="000000"/>
                </a:solidFill>
                <a:cs typeface="Times New Roman" charset="0"/>
              </a:rPr>
            </a:b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variation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658378" y="1174609"/>
            <a:ext cx="1979127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primary</a:t>
            </a:r>
            <a:br>
              <a:rPr lang="en-US" sz="2000" dirty="0">
                <a:solidFill>
                  <a:srgbClr val="000000"/>
                </a:solidFill>
                <a:cs typeface="Times New Roman" charset="0"/>
              </a:rPr>
            </a:b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variables</a:t>
            </a:r>
          </a:p>
        </p:txBody>
      </p:sp>
      <p:cxnSp>
        <p:nvCxnSpPr>
          <p:cNvPr id="17" name="AutoShape 16"/>
          <p:cNvCxnSpPr>
            <a:cxnSpLocks noChangeShapeType="1"/>
          </p:cNvCxnSpPr>
          <p:nvPr/>
        </p:nvCxnSpPr>
        <p:spPr bwMode="auto">
          <a:xfrm>
            <a:off x="4631966" y="1858527"/>
            <a:ext cx="362244" cy="24942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54" y="4379145"/>
            <a:ext cx="5486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87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 descr="Rplot11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80" r="-91680"/>
          <a:stretch>
            <a:fillRect/>
          </a:stretch>
        </p:blipFill>
        <p:spPr>
          <a:xfrm>
            <a:off x="-402869" y="2036634"/>
            <a:ext cx="5279490" cy="217763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model does not account for batch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685528" y="2158714"/>
            <a:ext cx="558729" cy="1862081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904573" y="1621287"/>
            <a:ext cx="421023" cy="149587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28400" y="2124490"/>
            <a:ext cx="1623272" cy="1896306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165381" y="2392413"/>
            <a:ext cx="371533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/>
              <a:t>=</a:t>
            </a:r>
            <a:endParaRPr lang="en-US" sz="160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933976" y="2378272"/>
            <a:ext cx="507027" cy="78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 dirty="0"/>
              <a:t>+</a:t>
            </a:r>
            <a:endParaRPr lang="en-US" sz="1600" dirty="0"/>
          </a:p>
        </p:txBody>
      </p:sp>
      <p:cxnSp>
        <p:nvCxnSpPr>
          <p:cNvPr id="10" name="AutoShape 9"/>
          <p:cNvCxnSpPr>
            <a:cxnSpLocks noChangeShapeType="1"/>
          </p:cNvCxnSpPr>
          <p:nvPr/>
        </p:nvCxnSpPr>
        <p:spPr bwMode="auto">
          <a:xfrm>
            <a:off x="1240866" y="2158714"/>
            <a:ext cx="0" cy="18620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0"/>
          <p:cNvCxnSpPr>
            <a:cxnSpLocks noChangeShapeType="1"/>
          </p:cNvCxnSpPr>
          <p:nvPr/>
        </p:nvCxnSpPr>
        <p:spPr bwMode="auto">
          <a:xfrm flipH="1" flipV="1">
            <a:off x="1615559" y="1987193"/>
            <a:ext cx="1234633" cy="857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645567" y="1622381"/>
            <a:ext cx="1218914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dirty="0"/>
              <a:t>observations</a:t>
            </a:r>
            <a:endParaRPr lang="en-US" sz="1600" dirty="0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 rot="16200000">
            <a:off x="612778" y="2737783"/>
            <a:ext cx="847491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dirty="0" smtClean="0"/>
              <a:t>features</a:t>
            </a:r>
            <a:endParaRPr lang="en-US" sz="1600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1645567" y="1334340"/>
            <a:ext cx="121891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data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5996953" y="1161852"/>
            <a:ext cx="2324940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random</a:t>
            </a:r>
            <a:br>
              <a:rPr lang="en-US" sz="2000" dirty="0">
                <a:solidFill>
                  <a:srgbClr val="000000"/>
                </a:solidFill>
                <a:cs typeface="Times New Roman" charset="0"/>
              </a:rPr>
            </a:b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variation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658378" y="1174609"/>
            <a:ext cx="1979127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primary</a:t>
            </a:r>
            <a:br>
              <a:rPr lang="en-US" sz="2000" dirty="0">
                <a:solidFill>
                  <a:srgbClr val="000000"/>
                </a:solidFill>
                <a:cs typeface="Times New Roman" charset="0"/>
              </a:rPr>
            </a:b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variables</a:t>
            </a:r>
          </a:p>
        </p:txBody>
      </p:sp>
      <p:cxnSp>
        <p:nvCxnSpPr>
          <p:cNvPr id="17" name="AutoShape 16"/>
          <p:cNvCxnSpPr>
            <a:cxnSpLocks noChangeShapeType="1"/>
          </p:cNvCxnSpPr>
          <p:nvPr/>
        </p:nvCxnSpPr>
        <p:spPr bwMode="auto">
          <a:xfrm>
            <a:off x="4631966" y="1858527"/>
            <a:ext cx="362244" cy="24942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76" y="4483613"/>
            <a:ext cx="4787900" cy="457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2007" y="3218681"/>
            <a:ext cx="1917064" cy="958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1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Rplot13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99" r="-13399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p-value histograms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88955" y="1034290"/>
            <a:ext cx="19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Autosome genes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12173" y="1034290"/>
            <a:ext cx="247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Chromosome Y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2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correlations</a:t>
            </a:r>
            <a:endParaRPr lang="en-US" dirty="0"/>
          </a:p>
        </p:txBody>
      </p:sp>
      <p:pic>
        <p:nvPicPr>
          <p:cNvPr id="6" name="Content Placeholder 5" descr="Rplot0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7" r="-18747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4680577" y="1198591"/>
            <a:ext cx="3681861" cy="3328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52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correlations</a:t>
            </a:r>
            <a:endParaRPr lang="en-US" dirty="0"/>
          </a:p>
        </p:txBody>
      </p:sp>
      <p:pic>
        <p:nvPicPr>
          <p:cNvPr id="6" name="Content Placeholder 5" descr="Rplot0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7" r="-18747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2692045" y="1006416"/>
            <a:ext cx="98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59418" y="982718"/>
            <a:ext cx="159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 by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2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 descr="Rplot11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80" r="-91680"/>
          <a:stretch>
            <a:fillRect/>
          </a:stretch>
        </p:blipFill>
        <p:spPr>
          <a:xfrm>
            <a:off x="-402869" y="2036635"/>
            <a:ext cx="5279490" cy="217763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 structure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685530" y="2158715"/>
            <a:ext cx="558729" cy="1862081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904574" y="1621288"/>
            <a:ext cx="421023" cy="149587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28400" y="2124490"/>
            <a:ext cx="1623272" cy="1896306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165383" y="2392414"/>
            <a:ext cx="371533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/>
              <a:t>=</a:t>
            </a:r>
            <a:endParaRPr lang="en-US" sz="160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933978" y="2378273"/>
            <a:ext cx="507027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 dirty="0"/>
              <a:t>+</a:t>
            </a:r>
            <a:endParaRPr lang="en-US" sz="1600" dirty="0"/>
          </a:p>
        </p:txBody>
      </p:sp>
      <p:cxnSp>
        <p:nvCxnSpPr>
          <p:cNvPr id="10" name="AutoShape 9"/>
          <p:cNvCxnSpPr>
            <a:cxnSpLocks noChangeShapeType="1"/>
          </p:cNvCxnSpPr>
          <p:nvPr/>
        </p:nvCxnSpPr>
        <p:spPr bwMode="auto">
          <a:xfrm>
            <a:off x="1240866" y="2158715"/>
            <a:ext cx="0" cy="18620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0"/>
          <p:cNvCxnSpPr>
            <a:cxnSpLocks noChangeShapeType="1"/>
          </p:cNvCxnSpPr>
          <p:nvPr/>
        </p:nvCxnSpPr>
        <p:spPr bwMode="auto">
          <a:xfrm flipH="1" flipV="1">
            <a:off x="1615561" y="1987194"/>
            <a:ext cx="1234633" cy="857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645567" y="1622381"/>
            <a:ext cx="1218914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dirty="0"/>
              <a:t>observations</a:t>
            </a:r>
            <a:endParaRPr lang="en-US" sz="1600" dirty="0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 rot="16200000">
            <a:off x="612779" y="2737783"/>
            <a:ext cx="847491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dirty="0" smtClean="0"/>
              <a:t>features</a:t>
            </a:r>
            <a:endParaRPr lang="en-US" sz="1600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1645567" y="1334341"/>
            <a:ext cx="121891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data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5996953" y="1161852"/>
            <a:ext cx="2324940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random</a:t>
            </a:r>
            <a:br>
              <a:rPr lang="en-US" sz="2000" dirty="0">
                <a:solidFill>
                  <a:srgbClr val="000000"/>
                </a:solidFill>
                <a:cs typeface="Times New Roman" charset="0"/>
              </a:rPr>
            </a:b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variation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658380" y="1174609"/>
            <a:ext cx="1979127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primary</a:t>
            </a:r>
            <a:br>
              <a:rPr lang="en-US" sz="2000" dirty="0">
                <a:solidFill>
                  <a:srgbClr val="000000"/>
                </a:solidFill>
                <a:cs typeface="Times New Roman" charset="0"/>
              </a:rPr>
            </a:b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variables</a:t>
            </a:r>
          </a:p>
        </p:txBody>
      </p:sp>
      <p:cxnSp>
        <p:nvCxnSpPr>
          <p:cNvPr id="17" name="AutoShape 16"/>
          <p:cNvCxnSpPr>
            <a:cxnSpLocks noChangeShapeType="1"/>
          </p:cNvCxnSpPr>
          <p:nvPr/>
        </p:nvCxnSpPr>
        <p:spPr bwMode="auto">
          <a:xfrm>
            <a:off x="4631966" y="1858528"/>
            <a:ext cx="362244" cy="24942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Rectangle 2"/>
          <p:cNvSpPr/>
          <p:nvPr/>
        </p:nvSpPr>
        <p:spPr>
          <a:xfrm>
            <a:off x="1302007" y="3218681"/>
            <a:ext cx="1917064" cy="958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50" y="4371798"/>
            <a:ext cx="5486400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43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3" descr="Rplot11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680" r="-91680"/>
          <a:stretch>
            <a:fillRect/>
          </a:stretch>
        </p:blipFill>
        <p:spPr>
          <a:xfrm>
            <a:off x="-1313501" y="2036635"/>
            <a:ext cx="5279490" cy="217763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Factor analysis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74898" y="2158715"/>
            <a:ext cx="558729" cy="1862081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3993942" y="1621288"/>
            <a:ext cx="421023" cy="1495875"/>
          </a:xfrm>
          <a:prstGeom prst="rect">
            <a:avLst/>
          </a:prstGeom>
          <a:solidFill>
            <a:srgbClr val="0000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254751" y="2392414"/>
            <a:ext cx="371533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/>
              <a:t>=</a:t>
            </a:r>
            <a:endParaRPr lang="en-US" sz="160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799686" y="2386260"/>
            <a:ext cx="507027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 dirty="0"/>
              <a:t>+</a:t>
            </a:r>
            <a:endParaRPr lang="en-US" sz="1600" dirty="0"/>
          </a:p>
        </p:txBody>
      </p:sp>
      <p:cxnSp>
        <p:nvCxnSpPr>
          <p:cNvPr id="10" name="AutoShape 9"/>
          <p:cNvCxnSpPr>
            <a:cxnSpLocks noChangeShapeType="1"/>
          </p:cNvCxnSpPr>
          <p:nvPr/>
        </p:nvCxnSpPr>
        <p:spPr bwMode="auto">
          <a:xfrm>
            <a:off x="330234" y="2158715"/>
            <a:ext cx="0" cy="186208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10"/>
          <p:cNvCxnSpPr>
            <a:cxnSpLocks noChangeShapeType="1"/>
          </p:cNvCxnSpPr>
          <p:nvPr/>
        </p:nvCxnSpPr>
        <p:spPr bwMode="auto">
          <a:xfrm flipH="1" flipV="1">
            <a:off x="704929" y="1987194"/>
            <a:ext cx="1234633" cy="857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34935" y="1622381"/>
            <a:ext cx="1218914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dirty="0"/>
              <a:t>observations</a:t>
            </a:r>
            <a:endParaRPr lang="en-US" sz="1600" dirty="0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 rot="16200000">
            <a:off x="-297854" y="2737783"/>
            <a:ext cx="847491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 dirty="0" smtClean="0"/>
              <a:t>features</a:t>
            </a:r>
            <a:endParaRPr lang="en-US" sz="1600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734935" y="1334341"/>
            <a:ext cx="1218914" cy="400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data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2747748" y="1174609"/>
            <a:ext cx="1979127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primary</a:t>
            </a:r>
            <a:br>
              <a:rPr lang="en-US" sz="2000" dirty="0">
                <a:solidFill>
                  <a:srgbClr val="000000"/>
                </a:solidFill>
                <a:cs typeface="Times New Roman" charset="0"/>
              </a:rPr>
            </a:b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variables</a:t>
            </a:r>
          </a:p>
        </p:txBody>
      </p:sp>
      <p:cxnSp>
        <p:nvCxnSpPr>
          <p:cNvPr id="17" name="AutoShape 16"/>
          <p:cNvCxnSpPr>
            <a:cxnSpLocks noChangeShapeType="1"/>
          </p:cNvCxnSpPr>
          <p:nvPr/>
        </p:nvCxnSpPr>
        <p:spPr bwMode="auto">
          <a:xfrm>
            <a:off x="3721334" y="1858528"/>
            <a:ext cx="362244" cy="24942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7231076" y="2193881"/>
            <a:ext cx="1561452" cy="1895365"/>
          </a:xfrm>
          <a:prstGeom prst="rect">
            <a:avLst/>
          </a:prstGeom>
          <a:solidFill>
            <a:srgbClr val="C0C0C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6777179" y="2398254"/>
            <a:ext cx="368675" cy="769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 dirty="0"/>
              <a:t>+</a:t>
            </a:r>
            <a:endParaRPr lang="en-US" sz="1600" dirty="0"/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6715732" y="1293340"/>
            <a:ext cx="2514993" cy="70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independent</a:t>
            </a:r>
            <a:br>
              <a:rPr lang="en-US" sz="2000" dirty="0">
                <a:solidFill>
                  <a:srgbClr val="000000"/>
                </a:solidFill>
                <a:cs typeface="Times New Roman" charset="0"/>
              </a:rPr>
            </a:b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variation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5330944" y="2192221"/>
            <a:ext cx="382965" cy="1862081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25" name="Rectangle 15"/>
          <p:cNvSpPr>
            <a:spLocks noChangeArrowheads="1"/>
          </p:cNvSpPr>
          <p:nvPr/>
        </p:nvSpPr>
        <p:spPr bwMode="auto">
          <a:xfrm rot="16200000">
            <a:off x="6349775" y="1716579"/>
            <a:ext cx="259732" cy="1226980"/>
          </a:xfrm>
          <a:prstGeom prst="rect">
            <a:avLst/>
          </a:prstGeom>
          <a:solidFill>
            <a:srgbClr val="8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28" name="Text Box 25"/>
          <p:cNvSpPr txBox="1">
            <a:spLocks noChangeArrowheads="1"/>
          </p:cNvSpPr>
          <p:nvPr/>
        </p:nvSpPr>
        <p:spPr bwMode="auto">
          <a:xfrm>
            <a:off x="4659183" y="1346728"/>
            <a:ext cx="2354081" cy="101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2" tIns="45716" rIns="91432" bIns="45716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>d</a:t>
            </a:r>
            <a:r>
              <a:rPr lang="en-US" sz="2000" dirty="0" smtClean="0">
                <a:solidFill>
                  <a:srgbClr val="000000"/>
                </a:solidFill>
                <a:cs typeface="Times New Roman" charset="0"/>
              </a:rPr>
              <a:t>ependent variation </a:t>
            </a:r>
            <a:r>
              <a:rPr lang="en-US" sz="2000" dirty="0">
                <a:solidFill>
                  <a:srgbClr val="000000"/>
                </a:solidFill>
                <a:cs typeface="Times New Roman" charset="0"/>
              </a:rPr>
              <a:t/>
            </a:r>
            <a:br>
              <a:rPr lang="en-US" sz="2000" dirty="0">
                <a:solidFill>
                  <a:srgbClr val="000000"/>
                </a:solidFill>
                <a:cs typeface="Times New Roman" charset="0"/>
              </a:rPr>
            </a:br>
            <a:endParaRPr lang="en-US" sz="2000" dirty="0">
              <a:solidFill>
                <a:srgbClr val="000000"/>
              </a:solidFill>
              <a:cs typeface="Times New Roman" charset="0"/>
            </a:endParaRPr>
          </a:p>
        </p:txBody>
      </p: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79" y="4281258"/>
            <a:ext cx="7061145" cy="3875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8007" y="4832641"/>
            <a:ext cx="603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Leek and </a:t>
            </a:r>
            <a:r>
              <a:rPr lang="en-US" dirty="0" err="1" smtClean="0"/>
              <a:t>Storey</a:t>
            </a:r>
            <a:r>
              <a:rPr lang="en-US" dirty="0" smtClean="0"/>
              <a:t> 2007,2008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7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markdown on </a:t>
            </a:r>
            <a:r>
              <a:rPr lang="en-US" dirty="0" err="1" smtClean="0"/>
              <a:t>GitHub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Screen Shot 2016-11-28 at 1.46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363" r="-483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584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Factor Analysis</a:t>
            </a:r>
            <a:endParaRPr lang="en-US" dirty="0"/>
          </a:p>
        </p:txBody>
      </p:sp>
      <p:pic>
        <p:nvPicPr>
          <p:cNvPr id="8" name="Content Placeholder 7" descr="Rplot17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99" r="-13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89444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Decomposed data</a:t>
            </a:r>
            <a:endParaRPr lang="en-US" dirty="0"/>
          </a:p>
        </p:txBody>
      </p:sp>
      <p:pic>
        <p:nvPicPr>
          <p:cNvPr id="6" name="Content Placeholder 5" descr="Rplot29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5" r="-6875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2675904" y="2531816"/>
            <a:ext cx="31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89760" y="253246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6947" y="2540454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809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 that change with age 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000" dirty="0" err="1"/>
              <a:t>Rakyan</a:t>
            </a:r>
            <a:r>
              <a:rPr lang="en-US" sz="1000" dirty="0"/>
              <a:t> VK, Down TA, </a:t>
            </a:r>
            <a:r>
              <a:rPr lang="en-US" sz="1000" dirty="0" err="1"/>
              <a:t>Maslau</a:t>
            </a:r>
            <a:r>
              <a:rPr lang="en-US" sz="1000" dirty="0"/>
              <a:t> S, Andrew T, Yang TP, </a:t>
            </a:r>
            <a:r>
              <a:rPr lang="en-US" sz="1000" dirty="0" err="1"/>
              <a:t>Beyan</a:t>
            </a:r>
            <a:r>
              <a:rPr lang="en-US" sz="1000" dirty="0"/>
              <a:t> H, Whittaker P, McCann OT, Finer S, Valdes AM, et al: </a:t>
            </a:r>
            <a:r>
              <a:rPr lang="en-US" sz="1000" b="1" dirty="0"/>
              <a:t>Human aging-associated DNA </a:t>
            </a:r>
            <a:r>
              <a:rPr lang="en-US" sz="1000" b="1" dirty="0" err="1" smtClean="0"/>
              <a:t>hypermethylatio</a:t>
            </a:r>
            <a:r>
              <a:rPr lang="en-US" sz="1000" b="1" dirty="0" smtClean="0"/>
              <a:t> </a:t>
            </a:r>
            <a:r>
              <a:rPr lang="en-US" sz="1000" b="1" dirty="0"/>
              <a:t>occurs preferentially at bivalent chromatin domains.</a:t>
            </a:r>
            <a:r>
              <a:rPr lang="en-US" sz="1000" dirty="0"/>
              <a:t> </a:t>
            </a:r>
            <a:r>
              <a:rPr lang="en-US" sz="1000" i="1" dirty="0"/>
              <a:t>Genome Res </a:t>
            </a:r>
            <a:r>
              <a:rPr lang="en-US" sz="1000" dirty="0"/>
              <a:t>2010, </a:t>
            </a:r>
            <a:r>
              <a:rPr lang="en-US" sz="1000" b="1" dirty="0"/>
              <a:t>20:</a:t>
            </a:r>
            <a:r>
              <a:rPr lang="en-US" sz="1000" dirty="0"/>
              <a:t>434-439.</a:t>
            </a:r>
          </a:p>
          <a:p>
            <a:pPr>
              <a:lnSpc>
                <a:spcPct val="120000"/>
              </a:lnSpc>
            </a:pPr>
            <a:r>
              <a:rPr lang="en-US" sz="1000" dirty="0" err="1" smtClean="0"/>
              <a:t>Teschendorff</a:t>
            </a:r>
            <a:r>
              <a:rPr lang="en-US" sz="1000" dirty="0" smtClean="0"/>
              <a:t> </a:t>
            </a:r>
            <a:r>
              <a:rPr lang="en-US" sz="1000" dirty="0"/>
              <a:t>AE, </a:t>
            </a:r>
            <a:r>
              <a:rPr lang="en-US" sz="1000" dirty="0" err="1"/>
              <a:t>Menon</a:t>
            </a:r>
            <a:r>
              <a:rPr lang="en-US" sz="1000" dirty="0"/>
              <a:t> U, Gentry-</a:t>
            </a:r>
            <a:r>
              <a:rPr lang="en-US" sz="1000" dirty="0" err="1"/>
              <a:t>Maharaj</a:t>
            </a:r>
            <a:r>
              <a:rPr lang="en-US" sz="1000" dirty="0"/>
              <a:t> A, Ramus SJ, </a:t>
            </a:r>
            <a:r>
              <a:rPr lang="en-US" sz="1000" dirty="0" err="1"/>
              <a:t>Weisenberger</a:t>
            </a:r>
            <a:r>
              <a:rPr lang="en-US" sz="1000" dirty="0"/>
              <a:t> DJ, </a:t>
            </a:r>
            <a:r>
              <a:rPr lang="en-US" sz="1000" dirty="0" err="1"/>
              <a:t>Shen</a:t>
            </a:r>
            <a:r>
              <a:rPr lang="en-US" sz="1000" dirty="0"/>
              <a:t> H, </a:t>
            </a:r>
            <a:r>
              <a:rPr lang="en-US" sz="1000" dirty="0" err="1"/>
              <a:t>Campan</a:t>
            </a:r>
            <a:r>
              <a:rPr lang="en-US" sz="1000" dirty="0"/>
              <a:t> M, </a:t>
            </a:r>
            <a:r>
              <a:rPr lang="en-US" sz="1000" dirty="0" err="1"/>
              <a:t>Noushmehr</a:t>
            </a:r>
            <a:r>
              <a:rPr lang="en-US" sz="1000" dirty="0"/>
              <a:t> H, Bell CG, Maxwell AP, et al: </a:t>
            </a:r>
            <a:r>
              <a:rPr lang="en-US" sz="1000" b="1" dirty="0"/>
              <a:t>Age-dependent DNA methylation of genes that are suppressed in stem cells is a hallmark of cancer.</a:t>
            </a:r>
            <a:r>
              <a:rPr lang="en-US" sz="1000" dirty="0"/>
              <a:t> </a:t>
            </a:r>
            <a:r>
              <a:rPr lang="en-US" sz="1000" i="1" dirty="0"/>
              <a:t>Genome Res </a:t>
            </a:r>
            <a:r>
              <a:rPr lang="en-US" sz="1000" dirty="0"/>
              <a:t>2010, </a:t>
            </a:r>
            <a:r>
              <a:rPr lang="en-US" sz="1000" b="1" dirty="0"/>
              <a:t>20:</a:t>
            </a:r>
            <a:r>
              <a:rPr lang="en-US" sz="1000" dirty="0"/>
              <a:t>440-446.</a:t>
            </a:r>
          </a:p>
          <a:p>
            <a:pPr>
              <a:lnSpc>
                <a:spcPct val="120000"/>
              </a:lnSpc>
            </a:pPr>
            <a:r>
              <a:rPr lang="en-US" sz="1000" dirty="0" err="1" smtClean="0"/>
              <a:t>Alisch</a:t>
            </a:r>
            <a:r>
              <a:rPr lang="en-US" sz="1000" dirty="0" smtClean="0"/>
              <a:t> </a:t>
            </a:r>
            <a:r>
              <a:rPr lang="en-US" sz="1000" dirty="0"/>
              <a:t>RS, </a:t>
            </a:r>
            <a:r>
              <a:rPr lang="en-US" sz="1000" dirty="0" err="1"/>
              <a:t>Barwick</a:t>
            </a:r>
            <a:r>
              <a:rPr lang="en-US" sz="1000" dirty="0"/>
              <a:t> BG, Chopra P, Myrick LK, </a:t>
            </a:r>
            <a:r>
              <a:rPr lang="en-US" sz="1000" dirty="0" err="1"/>
              <a:t>Satten</a:t>
            </a:r>
            <a:r>
              <a:rPr lang="en-US" sz="1000" dirty="0"/>
              <a:t> GA, </a:t>
            </a:r>
            <a:r>
              <a:rPr lang="en-US" sz="1000" dirty="0" err="1"/>
              <a:t>Conneely</a:t>
            </a:r>
            <a:r>
              <a:rPr lang="en-US" sz="1000" dirty="0"/>
              <a:t> KN, Warren ST: </a:t>
            </a:r>
            <a:r>
              <a:rPr lang="en-US" sz="1000" b="1" dirty="0"/>
              <a:t>Age-associated DNA methylation in pediatric populations.</a:t>
            </a:r>
            <a:r>
              <a:rPr lang="en-US" sz="1000" dirty="0"/>
              <a:t> </a:t>
            </a:r>
            <a:r>
              <a:rPr lang="en-US" sz="1000" i="1" dirty="0"/>
              <a:t>Genome Res </a:t>
            </a:r>
            <a:r>
              <a:rPr lang="en-US" sz="1000" dirty="0"/>
              <a:t>2012, </a:t>
            </a:r>
            <a:r>
              <a:rPr lang="en-US" sz="1000" b="1" dirty="0"/>
              <a:t>22:</a:t>
            </a:r>
            <a:r>
              <a:rPr lang="en-US" sz="1000" dirty="0"/>
              <a:t>623-632.</a:t>
            </a:r>
          </a:p>
          <a:p>
            <a:pPr>
              <a:lnSpc>
                <a:spcPct val="120000"/>
              </a:lnSpc>
            </a:pPr>
            <a:r>
              <a:rPr lang="en-US" sz="1000" dirty="0" smtClean="0"/>
              <a:t>Bell </a:t>
            </a:r>
            <a:r>
              <a:rPr lang="en-US" sz="1000" dirty="0"/>
              <a:t>JT, Tsai PC, Yang TP, </a:t>
            </a:r>
            <a:r>
              <a:rPr lang="en-US" sz="1000" dirty="0" err="1"/>
              <a:t>Pidsley</a:t>
            </a:r>
            <a:r>
              <a:rPr lang="en-US" sz="1000" dirty="0"/>
              <a:t> R, </a:t>
            </a:r>
            <a:r>
              <a:rPr lang="en-US" sz="1000" dirty="0" err="1"/>
              <a:t>Nisbet</a:t>
            </a:r>
            <a:r>
              <a:rPr lang="en-US" sz="1000" dirty="0"/>
              <a:t> J, Glass D, </a:t>
            </a:r>
            <a:r>
              <a:rPr lang="en-US" sz="1000" dirty="0" err="1"/>
              <a:t>Mangino</a:t>
            </a:r>
            <a:r>
              <a:rPr lang="en-US" sz="1000" dirty="0"/>
              <a:t> M, </a:t>
            </a:r>
            <a:r>
              <a:rPr lang="en-US" sz="1000" dirty="0" err="1"/>
              <a:t>Zhai</a:t>
            </a:r>
            <a:r>
              <a:rPr lang="en-US" sz="1000" dirty="0"/>
              <a:t> G, Zhang F, Valdes A, et al: </a:t>
            </a:r>
            <a:r>
              <a:rPr lang="en-US" sz="1000" b="1" dirty="0" err="1"/>
              <a:t>Epigenome</a:t>
            </a:r>
            <a:r>
              <a:rPr lang="en-US" sz="1000" b="1" dirty="0"/>
              <a:t>-wide scans identify differentially methylated regions for age and age-related phenotypes in a healthy ageing population.</a:t>
            </a:r>
            <a:r>
              <a:rPr lang="en-US" sz="1000" dirty="0"/>
              <a:t> </a:t>
            </a:r>
            <a:r>
              <a:rPr lang="en-US" sz="1000" i="1" dirty="0" err="1"/>
              <a:t>PLoS</a:t>
            </a:r>
            <a:r>
              <a:rPr lang="en-US" sz="1000" i="1" dirty="0"/>
              <a:t> Genet </a:t>
            </a:r>
            <a:r>
              <a:rPr lang="en-US" sz="1000" dirty="0"/>
              <a:t>2012, </a:t>
            </a:r>
            <a:r>
              <a:rPr lang="en-US" sz="1000" b="1" dirty="0"/>
              <a:t>8:</a:t>
            </a:r>
            <a:r>
              <a:rPr lang="en-US" sz="1000" dirty="0"/>
              <a:t>e1002629.</a:t>
            </a:r>
          </a:p>
          <a:p>
            <a:pPr>
              <a:lnSpc>
                <a:spcPct val="120000"/>
              </a:lnSpc>
            </a:pPr>
            <a:r>
              <a:rPr lang="en-US" sz="1000" dirty="0" err="1" smtClean="0"/>
              <a:t>Hannum</a:t>
            </a:r>
            <a:r>
              <a:rPr lang="en-US" sz="1000" dirty="0" smtClean="0"/>
              <a:t> </a:t>
            </a:r>
            <a:r>
              <a:rPr lang="en-US" sz="1000" dirty="0"/>
              <a:t>G, </a:t>
            </a:r>
            <a:r>
              <a:rPr lang="en-US" sz="1000" dirty="0" err="1"/>
              <a:t>Guinney</a:t>
            </a:r>
            <a:r>
              <a:rPr lang="en-US" sz="1000" dirty="0"/>
              <a:t> J, Zhao L, Zhang L, Hughes G, </a:t>
            </a:r>
            <a:r>
              <a:rPr lang="en-US" sz="1000" dirty="0" err="1"/>
              <a:t>Sadda</a:t>
            </a:r>
            <a:r>
              <a:rPr lang="en-US" sz="1000" dirty="0"/>
              <a:t> S, </a:t>
            </a:r>
            <a:r>
              <a:rPr lang="en-US" sz="1000" dirty="0" err="1"/>
              <a:t>Klotzle</a:t>
            </a:r>
            <a:r>
              <a:rPr lang="en-US" sz="1000" dirty="0"/>
              <a:t> B, </a:t>
            </a:r>
            <a:r>
              <a:rPr lang="en-US" sz="1000" dirty="0" err="1"/>
              <a:t>Bibikova</a:t>
            </a:r>
            <a:r>
              <a:rPr lang="en-US" sz="1000" dirty="0"/>
              <a:t> M, Fan JB, </a:t>
            </a:r>
            <a:r>
              <a:rPr lang="en-US" sz="1000" dirty="0" err="1"/>
              <a:t>Gao</a:t>
            </a:r>
            <a:r>
              <a:rPr lang="en-US" sz="1000" dirty="0"/>
              <a:t> Y, et al: </a:t>
            </a:r>
            <a:r>
              <a:rPr lang="en-US" sz="1000" b="1" dirty="0"/>
              <a:t>Genome-wide Methylation Profiles Reveal Quantitative Views of Human Aging Rates.</a:t>
            </a:r>
            <a:r>
              <a:rPr lang="en-US" sz="1000" dirty="0"/>
              <a:t> </a:t>
            </a:r>
            <a:r>
              <a:rPr lang="en-US" sz="1000" i="1" dirty="0" err="1"/>
              <a:t>Mol</a:t>
            </a:r>
            <a:r>
              <a:rPr lang="en-US" sz="1000" i="1" dirty="0"/>
              <a:t> Cell </a:t>
            </a:r>
            <a:r>
              <a:rPr lang="en-US" sz="1000" dirty="0"/>
              <a:t>2012.</a:t>
            </a:r>
          </a:p>
          <a:p>
            <a:pPr>
              <a:lnSpc>
                <a:spcPct val="120000"/>
              </a:lnSpc>
            </a:pPr>
            <a:r>
              <a:rPr lang="en-US" sz="1000" dirty="0" err="1" smtClean="0"/>
              <a:t>Heyn</a:t>
            </a:r>
            <a:r>
              <a:rPr lang="en-US" sz="1000" dirty="0" smtClean="0"/>
              <a:t> </a:t>
            </a:r>
            <a:r>
              <a:rPr lang="en-US" sz="1000" dirty="0"/>
              <a:t>H, Li N, Ferreira HJ, Moran S, Pisano DG, Gomez A, </a:t>
            </a:r>
            <a:r>
              <a:rPr lang="en-US" sz="1000" dirty="0" err="1"/>
              <a:t>Diez</a:t>
            </a:r>
            <a:r>
              <a:rPr lang="en-US" sz="1000" dirty="0"/>
              <a:t> J, Sanchez-</a:t>
            </a:r>
            <a:r>
              <a:rPr lang="en-US" sz="1000" dirty="0" err="1"/>
              <a:t>Mut</a:t>
            </a:r>
            <a:r>
              <a:rPr lang="en-US" sz="1000" dirty="0"/>
              <a:t> JV, </a:t>
            </a:r>
            <a:r>
              <a:rPr lang="en-US" sz="1000" dirty="0" err="1"/>
              <a:t>Setien</a:t>
            </a:r>
            <a:r>
              <a:rPr lang="en-US" sz="1000" dirty="0"/>
              <a:t> F, Carmona FJ, et al: </a:t>
            </a:r>
            <a:r>
              <a:rPr lang="en-US" sz="1000" b="1" dirty="0"/>
              <a:t>Distinct DNA </a:t>
            </a:r>
            <a:r>
              <a:rPr lang="en-US" sz="1000" b="1" dirty="0" err="1"/>
              <a:t>methylomes</a:t>
            </a:r>
            <a:r>
              <a:rPr lang="en-US" sz="1000" b="1" dirty="0"/>
              <a:t> of newborns and centenarians.</a:t>
            </a:r>
            <a:r>
              <a:rPr lang="en-US" sz="1000" dirty="0"/>
              <a:t> </a:t>
            </a:r>
            <a:r>
              <a:rPr lang="en-US" sz="1000" i="1" dirty="0" err="1"/>
              <a:t>Proc</a:t>
            </a:r>
            <a:r>
              <a:rPr lang="en-US" sz="1000" i="1" dirty="0"/>
              <a:t> </a:t>
            </a:r>
            <a:r>
              <a:rPr lang="en-US" sz="1000" i="1" dirty="0" err="1"/>
              <a:t>Natl</a:t>
            </a:r>
            <a:r>
              <a:rPr lang="en-US" sz="1000" i="1" dirty="0"/>
              <a:t> </a:t>
            </a:r>
            <a:r>
              <a:rPr lang="en-US" sz="1000" i="1" dirty="0" err="1"/>
              <a:t>Acad</a:t>
            </a:r>
            <a:r>
              <a:rPr lang="en-US" sz="1000" i="1" dirty="0"/>
              <a:t> </a:t>
            </a:r>
            <a:r>
              <a:rPr lang="en-US" sz="1000" i="1" dirty="0" err="1"/>
              <a:t>Sci</a:t>
            </a:r>
            <a:r>
              <a:rPr lang="en-US" sz="1000" i="1" dirty="0"/>
              <a:t> U S A </a:t>
            </a:r>
            <a:r>
              <a:rPr lang="en-US" sz="1000" dirty="0"/>
              <a:t>2012, </a:t>
            </a:r>
            <a:r>
              <a:rPr lang="en-US" sz="1000" b="1" dirty="0"/>
              <a:t>109:</a:t>
            </a:r>
            <a:r>
              <a:rPr lang="en-US" sz="1000" dirty="0"/>
              <a:t>10522-10527.</a:t>
            </a:r>
          </a:p>
          <a:p>
            <a:pPr>
              <a:lnSpc>
                <a:spcPct val="120000"/>
              </a:lnSpc>
            </a:pPr>
            <a:r>
              <a:rPr lang="en-US" sz="1000" dirty="0" smtClean="0"/>
              <a:t>Horvath </a:t>
            </a:r>
            <a:r>
              <a:rPr lang="en-US" sz="1000" dirty="0"/>
              <a:t>S, Zhang Y, </a:t>
            </a:r>
            <a:r>
              <a:rPr lang="en-US" sz="1000" dirty="0" err="1"/>
              <a:t>Langfelder</a:t>
            </a:r>
            <a:r>
              <a:rPr lang="en-US" sz="1000" dirty="0"/>
              <a:t> P, Kahn RS, </a:t>
            </a:r>
            <a:r>
              <a:rPr lang="en-US" sz="1000" dirty="0" err="1"/>
              <a:t>Boks</a:t>
            </a:r>
            <a:r>
              <a:rPr lang="en-US" sz="1000" dirty="0"/>
              <a:t> MP, van </a:t>
            </a:r>
            <a:r>
              <a:rPr lang="en-US" sz="1000" dirty="0" err="1"/>
              <a:t>Eijk</a:t>
            </a:r>
            <a:r>
              <a:rPr lang="en-US" sz="1000" dirty="0"/>
              <a:t> K, van den Berg LH, </a:t>
            </a:r>
            <a:r>
              <a:rPr lang="en-US" sz="1000" dirty="0" err="1"/>
              <a:t>Ophoff</a:t>
            </a:r>
            <a:r>
              <a:rPr lang="en-US" sz="1000" dirty="0"/>
              <a:t> RA: </a:t>
            </a:r>
            <a:r>
              <a:rPr lang="en-US" sz="1000" b="1" dirty="0"/>
              <a:t>Aging effects on DNA methylation modules in human brain and blood tissue.</a:t>
            </a:r>
            <a:r>
              <a:rPr lang="en-US" sz="1000" dirty="0"/>
              <a:t> </a:t>
            </a:r>
            <a:r>
              <a:rPr lang="en-US" sz="1000" i="1" dirty="0"/>
              <a:t>Genome </a:t>
            </a:r>
            <a:r>
              <a:rPr lang="en-US" sz="1000" i="1" dirty="0" err="1"/>
              <a:t>Biol</a:t>
            </a:r>
            <a:r>
              <a:rPr lang="en-US" sz="1000" i="1" dirty="0"/>
              <a:t> </a:t>
            </a:r>
            <a:r>
              <a:rPr lang="en-US" sz="1000" dirty="0"/>
              <a:t>2012, </a:t>
            </a:r>
            <a:r>
              <a:rPr lang="en-US" sz="1000" b="1" dirty="0"/>
              <a:t>13:</a:t>
            </a:r>
            <a:r>
              <a:rPr lang="en-US" sz="1000" dirty="0"/>
              <a:t>R97.</a:t>
            </a:r>
          </a:p>
          <a:p>
            <a:pPr>
              <a:lnSpc>
                <a:spcPct val="120000"/>
              </a:lnSpc>
            </a:pPr>
            <a:r>
              <a:rPr lang="en-US" sz="1000" dirty="0" smtClean="0"/>
              <a:t>Lee </a:t>
            </a:r>
            <a:r>
              <a:rPr lang="en-US" sz="1000" dirty="0"/>
              <a:t>H, Jaffe AE, Feinberg JI, </a:t>
            </a:r>
            <a:r>
              <a:rPr lang="en-US" sz="1000" dirty="0" err="1"/>
              <a:t>Tryggvadottir</a:t>
            </a:r>
            <a:r>
              <a:rPr lang="en-US" sz="1000" dirty="0"/>
              <a:t> R, Brown S, Montano C, </a:t>
            </a:r>
            <a:r>
              <a:rPr lang="en-US" sz="1000" dirty="0" err="1"/>
              <a:t>Aryee</a:t>
            </a:r>
            <a:r>
              <a:rPr lang="en-US" sz="1000" dirty="0"/>
              <a:t> MJ, Irizarry RA, </a:t>
            </a:r>
            <a:r>
              <a:rPr lang="en-US" sz="1000" dirty="0" err="1"/>
              <a:t>Herbstman</a:t>
            </a:r>
            <a:r>
              <a:rPr lang="en-US" sz="1000" dirty="0"/>
              <a:t> J, Witter FR, et al: </a:t>
            </a:r>
            <a:r>
              <a:rPr lang="en-US" sz="1000" b="1" dirty="0"/>
              <a:t>DNA methylation shows genome-wide association of NFIX, RAPGEF2 and MSRB3 with gestational age at birth.</a:t>
            </a:r>
            <a:r>
              <a:rPr lang="en-US" sz="1000" dirty="0"/>
              <a:t> </a:t>
            </a:r>
            <a:r>
              <a:rPr lang="en-US" sz="1000" i="1" dirty="0" err="1"/>
              <a:t>Int</a:t>
            </a:r>
            <a:r>
              <a:rPr lang="en-US" sz="1000" i="1" dirty="0"/>
              <a:t> J </a:t>
            </a:r>
            <a:r>
              <a:rPr lang="en-US" sz="1000" i="1" dirty="0" err="1"/>
              <a:t>Epidemiol</a:t>
            </a:r>
            <a:r>
              <a:rPr lang="en-US" sz="1000" i="1" dirty="0"/>
              <a:t> </a:t>
            </a:r>
            <a:r>
              <a:rPr lang="en-US" sz="1000" dirty="0"/>
              <a:t>2012, </a:t>
            </a:r>
            <a:r>
              <a:rPr lang="en-US" sz="1000" b="1" dirty="0"/>
              <a:t>41:</a:t>
            </a:r>
            <a:r>
              <a:rPr lang="en-US" sz="1000" dirty="0"/>
              <a:t>188-199.</a:t>
            </a:r>
          </a:p>
          <a:p>
            <a:pPr>
              <a:lnSpc>
                <a:spcPct val="120000"/>
              </a:lnSpc>
            </a:pPr>
            <a:r>
              <a:rPr lang="en-US" sz="1000" dirty="0" smtClean="0"/>
              <a:t>Johansson </a:t>
            </a:r>
            <a:r>
              <a:rPr lang="en-US" sz="1000" dirty="0"/>
              <a:t>A, </a:t>
            </a:r>
            <a:r>
              <a:rPr lang="en-US" sz="1000" dirty="0" err="1"/>
              <a:t>Enroth</a:t>
            </a:r>
            <a:r>
              <a:rPr lang="en-US" sz="1000" dirty="0"/>
              <a:t> S, </a:t>
            </a:r>
            <a:r>
              <a:rPr lang="en-US" sz="1000" dirty="0" err="1"/>
              <a:t>Gyllensten</a:t>
            </a:r>
            <a:r>
              <a:rPr lang="en-US" sz="1000" dirty="0"/>
              <a:t> U: </a:t>
            </a:r>
            <a:r>
              <a:rPr lang="en-US" sz="1000" b="1" dirty="0"/>
              <a:t>Continuous Aging of the Human DNA </a:t>
            </a:r>
            <a:r>
              <a:rPr lang="en-US" sz="1000" b="1" dirty="0" err="1"/>
              <a:t>Methylome</a:t>
            </a:r>
            <a:r>
              <a:rPr lang="en-US" sz="1000" b="1" dirty="0"/>
              <a:t> Throughout the Human Lifespan.</a:t>
            </a:r>
            <a:r>
              <a:rPr lang="en-US" sz="1000" dirty="0"/>
              <a:t> </a:t>
            </a:r>
            <a:r>
              <a:rPr lang="en-US" sz="1000" i="1" dirty="0" err="1"/>
              <a:t>PLoS</a:t>
            </a:r>
            <a:r>
              <a:rPr lang="en-US" sz="1000" i="1" dirty="0"/>
              <a:t> One </a:t>
            </a:r>
            <a:r>
              <a:rPr lang="en-US" sz="1000" dirty="0"/>
              <a:t>2013, </a:t>
            </a:r>
            <a:r>
              <a:rPr lang="en-US" sz="1000" b="1" dirty="0"/>
              <a:t>8:</a:t>
            </a:r>
            <a:r>
              <a:rPr lang="en-US" sz="1000" dirty="0"/>
              <a:t>e67378.</a:t>
            </a:r>
          </a:p>
          <a:p>
            <a:pPr>
              <a:lnSpc>
                <a:spcPct val="120000"/>
              </a:lnSpc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2735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DNA methylation correlates with Age for this </a:t>
            </a:r>
            <a:r>
              <a:rPr lang="en-US" dirty="0" err="1" smtClean="0"/>
              <a:t>CpG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07195" y="4660498"/>
            <a:ext cx="239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from GSE32148 </a:t>
            </a:r>
          </a:p>
        </p:txBody>
      </p:sp>
      <p:pic>
        <p:nvPicPr>
          <p:cNvPr id="8" name="Content Placeholder 7" descr="Rplot0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21" r="-58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387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Whole Blood</a:t>
            </a:r>
            <a:endParaRPr lang="en-US" dirty="0"/>
          </a:p>
        </p:txBody>
      </p:sp>
      <p:pic>
        <p:nvPicPr>
          <p:cNvPr id="4" name="Content Placeholder 3" descr="Screen Shot 2015-04-29 at 12.25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 flipH="1">
            <a:off x="6028663" y="828771"/>
            <a:ext cx="353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8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Blood is a mixture of many cell types</a:t>
            </a:r>
            <a:endParaRPr lang="en-US" dirty="0"/>
          </a:p>
        </p:txBody>
      </p:sp>
      <p:pic>
        <p:nvPicPr>
          <p:cNvPr id="4" name="Content Placeholder 3" descr="cartoon_fig1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466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782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Blood is a mixture of many cell types</a:t>
            </a:r>
            <a:endParaRPr lang="en-US" dirty="0"/>
          </a:p>
        </p:txBody>
      </p:sp>
      <p:pic>
        <p:nvPicPr>
          <p:cNvPr id="4" name="Content Placeholder 3" descr="cartoon_fig1a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3601500" y="1022377"/>
            <a:ext cx="1515861" cy="369332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4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 up</a:t>
            </a:r>
            <a:endParaRPr lang="en-US" dirty="0"/>
          </a:p>
        </p:txBody>
      </p:sp>
      <p:pic>
        <p:nvPicPr>
          <p:cNvPr id="4" name="Content Placeholder 3" descr="Screen Shot 2015-04-29 at 12.26.0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83" r="-748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3506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Sorted cell types</a:t>
            </a:r>
            <a:endParaRPr lang="en-US" dirty="0"/>
          </a:p>
        </p:txBody>
      </p:sp>
      <p:pic>
        <p:nvPicPr>
          <p:cNvPr id="12" name="Content Placeholder 11" descr="Screen Shot 2015-04-29 at 12.26.07 P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26" r="-2022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Whole blood</a:t>
            </a:r>
            <a:endParaRPr lang="en-US" dirty="0"/>
          </a:p>
        </p:txBody>
      </p:sp>
      <p:pic>
        <p:nvPicPr>
          <p:cNvPr id="13" name="Content Placeholder 12" descr="Screen Shot 2015-04-29 at 12.25.04 PM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93" r="-18193"/>
          <a:stretch>
            <a:fillRect/>
          </a:stretch>
        </p:blipFill>
        <p:spPr/>
      </p:pic>
      <p:sp>
        <p:nvSpPr>
          <p:cNvPr id="14" name="TextBox 13"/>
          <p:cNvSpPr txBox="1"/>
          <p:nvPr/>
        </p:nvSpPr>
        <p:spPr>
          <a:xfrm flipH="1">
            <a:off x="8388612" y="1186346"/>
            <a:ext cx="3534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1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composition changes with age</a:t>
            </a:r>
            <a:endParaRPr lang="en-US" dirty="0"/>
          </a:p>
        </p:txBody>
      </p:sp>
      <p:pic>
        <p:nvPicPr>
          <p:cNvPr id="4" name="Content Placeholder 3" descr="Screen Shot 2015-04-29 at 12.26.4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459" r="-1164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85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chapter in </a:t>
            </a:r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5" name="Content Placeholder 4" descr="Screen Shot 2016-11-28 at 1.49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46" r="-336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70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composition implies </a:t>
            </a:r>
            <a:br>
              <a:rPr lang="en-US" dirty="0" smtClean="0"/>
            </a:br>
            <a:r>
              <a:rPr lang="en-US" dirty="0" smtClean="0"/>
              <a:t>different profile</a:t>
            </a:r>
            <a:endParaRPr lang="en-US" dirty="0"/>
          </a:p>
        </p:txBody>
      </p:sp>
      <p:pic>
        <p:nvPicPr>
          <p:cNvPr id="4" name="Content Placeholder 3" descr="Screen Shot 2015-04-29 at 12.27.0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8" r="-5088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 flipH="1">
            <a:off x="830449" y="1280829"/>
            <a:ext cx="4826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43065" y="4628208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Jaffe and Irizarry (2014) Genome Biology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5912" y="711388"/>
            <a:ext cx="9019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9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 composition versus age</a:t>
            </a:r>
            <a:endParaRPr lang="en-US" dirty="0"/>
          </a:p>
        </p:txBody>
      </p:sp>
      <p:pic>
        <p:nvPicPr>
          <p:cNvPr id="7" name="Content Placeholder 3" descr="figure2_compVsAg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623" r="-416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9848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Confounding differences in brain methylation</a:t>
            </a:r>
            <a:endParaRPr lang="en-US" dirty="0"/>
          </a:p>
        </p:txBody>
      </p:sp>
      <p:pic>
        <p:nvPicPr>
          <p:cNvPr id="4" name="Content Placeholder 3" descr="Screen Shot 2013-09-08 at 1.38.1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54" r="-265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506133" y="4673602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Montaño</a:t>
            </a:r>
            <a:r>
              <a:rPr lang="en-US" dirty="0" smtClean="0"/>
              <a:t> et al (2013) </a:t>
            </a:r>
            <a:r>
              <a:rPr lang="en-US" i="1" dirty="0" smtClean="0"/>
              <a:t>Genome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2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Systems Biology Plot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 descr="Screen Shot 2017-03-15 at 4.4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58" r="-40258"/>
          <a:stretch>
            <a:fillRect/>
          </a:stretch>
        </p:blipFill>
        <p:spPr>
          <a:xfrm>
            <a:off x="1270001" y="1244601"/>
            <a:ext cx="6142612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2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pic>
        <p:nvPicPr>
          <p:cNvPr id="9" name="Content Placeholder 3" descr="C30_Hairball_L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24" r="-31824"/>
          <a:stretch>
            <a:fillRect/>
          </a:stretch>
        </p:blipFill>
        <p:spPr>
          <a:xfrm>
            <a:off x="4236704" y="2948940"/>
            <a:ext cx="3990389" cy="2194560"/>
          </a:xfrm>
          <a:prstGeom prst="rect">
            <a:avLst/>
          </a:prstGeom>
        </p:spPr>
      </p:pic>
      <p:pic>
        <p:nvPicPr>
          <p:cNvPr id="10" name="Content Placeholder 5" descr="Screen Shot 2017-03-15 at 4.42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58" r="-40258"/>
          <a:stretch>
            <a:fillRect/>
          </a:stretch>
        </p:blipFill>
        <p:spPr>
          <a:xfrm>
            <a:off x="3508571" y="804333"/>
            <a:ext cx="3990389" cy="2194560"/>
          </a:xfrm>
          <a:prstGeom prst="rect">
            <a:avLst/>
          </a:prstGeom>
        </p:spPr>
      </p:pic>
      <p:pic>
        <p:nvPicPr>
          <p:cNvPr id="11" name="Content Placeholder 3" descr="F1.large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>
          <a:xfrm>
            <a:off x="-1202266" y="846667"/>
            <a:ext cx="6034848" cy="2489200"/>
          </a:xfrm>
        </p:spPr>
      </p:pic>
      <p:pic>
        <p:nvPicPr>
          <p:cNvPr id="7" name="Content Placeholder 3" descr="ecoli_meta3_s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1490133" y="2810934"/>
            <a:ext cx="3456990" cy="190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4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look at one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4400" dirty="0" smtClean="0"/>
              <a:t>RSP24 and MRPL33 are </a:t>
            </a:r>
          </a:p>
          <a:p>
            <a:pPr marL="0" indent="0">
              <a:buNone/>
            </a:pPr>
            <a:r>
              <a:rPr lang="en-US" sz="4400" dirty="0" smtClean="0"/>
              <a:t>negatively correlated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9030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data confirms negative correlation</a:t>
            </a:r>
            <a:endParaRPr lang="en-US" dirty="0"/>
          </a:p>
        </p:txBody>
      </p:sp>
      <p:pic>
        <p:nvPicPr>
          <p:cNvPr id="4" name="Content Placeholder 3" descr="Rplot07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61" r="-241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234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Batch Effects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709526"/>
              </p:ext>
            </p:extLst>
          </p:nvPr>
        </p:nvGraphicFramePr>
        <p:xfrm>
          <a:off x="1295400" y="1733551"/>
          <a:ext cx="6096000" cy="1854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Experiment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Correlation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p-value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GSE25076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0.93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&lt;0.01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GSE33372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0.71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0.03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GSE36674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0.46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&lt;0.01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Overall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-0.74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&lt;0.01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75098" y="4115933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Simpons’s</a:t>
            </a:r>
            <a:r>
              <a:rPr lang="en-US" dirty="0"/>
              <a:t> </a:t>
            </a:r>
            <a:r>
              <a:rPr lang="en-US" dirty="0" smtClean="0"/>
              <a:t>Paradox!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89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data confirms negative correlation</a:t>
            </a:r>
            <a:endParaRPr lang="en-US" dirty="0"/>
          </a:p>
        </p:txBody>
      </p:sp>
      <p:pic>
        <p:nvPicPr>
          <p:cNvPr id="4" name="Content Placeholder 3" descr="Rplot07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61" r="-241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80318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Correlation positive once we account for batch effects </a:t>
            </a:r>
            <a:endParaRPr lang="en-US" dirty="0"/>
          </a:p>
        </p:txBody>
      </p:sp>
      <p:pic>
        <p:nvPicPr>
          <p:cNvPr id="4" name="Content Placeholder 3" descr="Rplot08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61" r="-24161"/>
          <a:stretch>
            <a:fillRect/>
          </a:stretch>
        </p:blipFill>
        <p:spPr>
          <a:xfrm>
            <a:off x="457200" y="954618"/>
            <a:ext cx="8229600" cy="3394472"/>
          </a:xfrm>
        </p:spPr>
      </p:pic>
    </p:spTree>
    <p:extLst>
      <p:ext uri="{BB962C8B-B14F-4D97-AF65-F5344CB8AC3E}">
        <p14:creationId xmlns:p14="http://schemas.microsoft.com/office/powerpoint/2010/main" val="217302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Analysis for Life Sciences </a:t>
            </a:r>
            <a:r>
              <a:rPr lang="en-US" dirty="0" err="1" smtClean="0"/>
              <a:t>XSeries</a:t>
            </a:r>
            <a:endParaRPr lang="en-US" dirty="0"/>
          </a:p>
        </p:txBody>
      </p:sp>
      <p:pic>
        <p:nvPicPr>
          <p:cNvPr id="4" name="Content Placeholder 3" descr="Screen Shot 2016-11-28 at 11.39.43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18" r="-266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00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Co-authors</a:t>
            </a:r>
            <a:endParaRPr lang="en-US" dirty="0"/>
          </a:p>
        </p:txBody>
      </p:sp>
      <p:pic>
        <p:nvPicPr>
          <p:cNvPr id="4" name="Content Placeholder 3" descr="michaellove_s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12" r="-30612"/>
          <a:stretch>
            <a:fillRect/>
          </a:stretch>
        </p:blipFill>
        <p:spPr>
          <a:xfrm>
            <a:off x="-1404211" y="1006348"/>
            <a:ext cx="8229600" cy="3394472"/>
          </a:xfrm>
        </p:spPr>
      </p:pic>
      <p:sp>
        <p:nvSpPr>
          <p:cNvPr id="5" name="TextBox 4"/>
          <p:cNvSpPr txBox="1"/>
          <p:nvPr/>
        </p:nvSpPr>
        <p:spPr>
          <a:xfrm>
            <a:off x="2472771" y="4580733"/>
            <a:ext cx="123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Mike Love</a:t>
            </a:r>
            <a:endParaRPr lang="en-US" dirty="0"/>
          </a:p>
        </p:txBody>
      </p:sp>
      <p:pic>
        <p:nvPicPr>
          <p:cNvPr id="6" name="Content Placeholder 5" descr="photo (19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t="11668" r="-24248" b="6543"/>
          <a:stretch/>
        </p:blipFill>
        <p:spPr>
          <a:xfrm>
            <a:off x="5027587" y="1548497"/>
            <a:ext cx="4638325" cy="2609809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6262729" y="4610664"/>
            <a:ext cx="191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</a:t>
            </a:r>
            <a:r>
              <a:rPr lang="en-US" dirty="0" err="1" smtClean="0"/>
              <a:t>Hogenesch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8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 flipV="1">
            <a:off x="2258433" y="4625660"/>
            <a:ext cx="1205919" cy="238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437617" y="4624469"/>
            <a:ext cx="1248327" cy="119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 generation</a:t>
            </a:r>
            <a:endParaRPr lang="en-US" dirty="0"/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4168911" y="4626851"/>
            <a:ext cx="629592" cy="119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5221849" y="4626851"/>
            <a:ext cx="564460" cy="119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64345" y="4490044"/>
            <a:ext cx="704566" cy="276043"/>
          </a:xfrm>
          <a:prstGeom prst="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4798503" y="4488853"/>
            <a:ext cx="423346" cy="276043"/>
          </a:xfrm>
          <a:prstGeom prst="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5786309" y="4488853"/>
            <a:ext cx="651302" cy="276043"/>
          </a:xfrm>
          <a:prstGeom prst="rect">
            <a:avLst/>
          </a:prstGeom>
          <a:solidFill>
            <a:schemeClr val="accent6"/>
          </a:solidFill>
          <a:ln w="635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TextBox 39"/>
          <p:cNvSpPr txBox="1"/>
          <p:nvPr/>
        </p:nvSpPr>
        <p:spPr>
          <a:xfrm>
            <a:off x="457200" y="4441686"/>
            <a:ext cx="103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Genome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49" y="3371037"/>
            <a:ext cx="1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Transcripts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258426" y="3371540"/>
            <a:ext cx="704566" cy="276043"/>
          </a:xfrm>
          <a:prstGeom prst="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/>
          <p:cNvSpPr/>
          <p:nvPr/>
        </p:nvSpPr>
        <p:spPr>
          <a:xfrm>
            <a:off x="3038977" y="3371540"/>
            <a:ext cx="423346" cy="276043"/>
          </a:xfrm>
          <a:prstGeom prst="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/>
          <p:cNvSpPr/>
          <p:nvPr/>
        </p:nvSpPr>
        <p:spPr>
          <a:xfrm>
            <a:off x="3940954" y="3371540"/>
            <a:ext cx="704566" cy="276043"/>
          </a:xfrm>
          <a:prstGeom prst="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/>
          <p:cNvSpPr/>
          <p:nvPr/>
        </p:nvSpPr>
        <p:spPr>
          <a:xfrm>
            <a:off x="4721505" y="3371540"/>
            <a:ext cx="423346" cy="276043"/>
          </a:xfrm>
          <a:prstGeom prst="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/>
          <p:cNvSpPr/>
          <p:nvPr/>
        </p:nvSpPr>
        <p:spPr>
          <a:xfrm>
            <a:off x="5221266" y="3371540"/>
            <a:ext cx="651302" cy="276043"/>
          </a:xfrm>
          <a:prstGeom prst="rect">
            <a:avLst/>
          </a:prstGeom>
          <a:solidFill>
            <a:schemeClr val="accent6"/>
          </a:solidFill>
          <a:ln w="635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/>
          <p:cNvSpPr/>
          <p:nvPr/>
        </p:nvSpPr>
        <p:spPr>
          <a:xfrm>
            <a:off x="6404033" y="3371540"/>
            <a:ext cx="423346" cy="276043"/>
          </a:xfrm>
          <a:prstGeom prst="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/>
          <p:cNvSpPr/>
          <p:nvPr/>
        </p:nvSpPr>
        <p:spPr>
          <a:xfrm>
            <a:off x="6903794" y="3371540"/>
            <a:ext cx="651302" cy="276043"/>
          </a:xfrm>
          <a:prstGeom prst="rect">
            <a:avLst/>
          </a:prstGeom>
          <a:solidFill>
            <a:schemeClr val="accent6"/>
          </a:solidFill>
          <a:ln w="635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" name="Group 110"/>
          <p:cNvGrpSpPr/>
          <p:nvPr/>
        </p:nvGrpSpPr>
        <p:grpSpPr>
          <a:xfrm>
            <a:off x="682802" y="1228397"/>
            <a:ext cx="6516305" cy="1480437"/>
            <a:chOff x="522330" y="3418543"/>
            <a:chExt cx="6516305" cy="1973916"/>
          </a:xfrm>
        </p:grpSpPr>
        <p:sp>
          <p:nvSpPr>
            <p:cNvPr id="52" name="TextBox 51"/>
            <p:cNvSpPr txBox="1"/>
            <p:nvPr/>
          </p:nvSpPr>
          <p:spPr>
            <a:xfrm>
              <a:off x="522330" y="3418543"/>
              <a:ext cx="77887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Reads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2605206" y="3618077"/>
              <a:ext cx="466185" cy="1588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605206" y="4097439"/>
              <a:ext cx="466185" cy="1588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2605206" y="4251427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2605206" y="4427480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605206" y="4581468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605206" y="4752854"/>
              <a:ext cx="466185" cy="1588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605206" y="4906842"/>
              <a:ext cx="466185" cy="1588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605206" y="5060830"/>
              <a:ext cx="466185" cy="1588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605206" y="5214818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605206" y="5390871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4526115" y="3784035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526115" y="3939611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26115" y="4099027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526115" y="4253015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551296" y="3765810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6551296" y="3919798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551296" y="4073786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6551296" y="4729201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551296" y="4883189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551296" y="5037177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6551296" y="5191165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6551296" y="5367218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93"/>
            <p:cNvGrpSpPr/>
            <p:nvPr/>
          </p:nvGrpSpPr>
          <p:grpSpPr>
            <a:xfrm>
              <a:off x="2605206" y="3785623"/>
              <a:ext cx="476762" cy="1588"/>
              <a:chOff x="2605206" y="3785623"/>
              <a:chExt cx="476762" cy="1588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73"/>
            <p:cNvGrpSpPr/>
            <p:nvPr/>
          </p:nvGrpSpPr>
          <p:grpSpPr>
            <a:xfrm>
              <a:off x="2594781" y="3938023"/>
              <a:ext cx="476762" cy="1588"/>
              <a:chOff x="2605206" y="3785623"/>
              <a:chExt cx="476762" cy="1588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76"/>
            <p:cNvGrpSpPr/>
            <p:nvPr/>
          </p:nvGrpSpPr>
          <p:grpSpPr>
            <a:xfrm>
              <a:off x="4526115" y="3592836"/>
              <a:ext cx="476762" cy="1588"/>
              <a:chOff x="2605206" y="3785623"/>
              <a:chExt cx="476762" cy="1588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rgbClr val="8064A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91"/>
            <p:cNvGrpSpPr/>
            <p:nvPr/>
          </p:nvGrpSpPr>
          <p:grpSpPr>
            <a:xfrm>
              <a:off x="4526115" y="4429068"/>
              <a:ext cx="476762" cy="1588"/>
              <a:chOff x="2605206" y="3785623"/>
              <a:chExt cx="476762" cy="158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6"/>
            <p:cNvGrpSpPr/>
            <p:nvPr/>
          </p:nvGrpSpPr>
          <p:grpSpPr>
            <a:xfrm>
              <a:off x="4515538" y="4583056"/>
              <a:ext cx="476762" cy="1588"/>
              <a:chOff x="2605206" y="3785623"/>
              <a:chExt cx="476762" cy="1588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99"/>
            <p:cNvGrpSpPr/>
            <p:nvPr/>
          </p:nvGrpSpPr>
          <p:grpSpPr>
            <a:xfrm>
              <a:off x="6551296" y="4252221"/>
              <a:ext cx="476762" cy="1588"/>
              <a:chOff x="2605206" y="3785623"/>
              <a:chExt cx="476762" cy="1588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rgbClr val="8064A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Connector 102"/>
            <p:cNvCxnSpPr/>
            <p:nvPr/>
          </p:nvCxnSpPr>
          <p:spPr>
            <a:xfrm>
              <a:off x="6561873" y="3594424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03"/>
            <p:cNvGrpSpPr/>
            <p:nvPr/>
          </p:nvGrpSpPr>
          <p:grpSpPr>
            <a:xfrm>
              <a:off x="6561873" y="4432244"/>
              <a:ext cx="476762" cy="1588"/>
              <a:chOff x="2605206" y="3785623"/>
              <a:chExt cx="476762" cy="1588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rgbClr val="8064A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06"/>
            <p:cNvGrpSpPr/>
            <p:nvPr/>
          </p:nvGrpSpPr>
          <p:grpSpPr>
            <a:xfrm>
              <a:off x="6551877" y="4586232"/>
              <a:ext cx="476762" cy="1588"/>
              <a:chOff x="2605206" y="3785623"/>
              <a:chExt cx="476762" cy="158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rgbClr val="8064A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/>
          <p:cNvSpPr txBox="1"/>
          <p:nvPr/>
        </p:nvSpPr>
        <p:spPr>
          <a:xfrm>
            <a:off x="2701355" y="890543"/>
            <a:ext cx="8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=2/5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564980" y="890543"/>
            <a:ext cx="8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θ</a:t>
            </a:r>
            <a:r>
              <a:rPr lang="en-US" baseline="-25000" dirty="0" smtClean="0"/>
              <a:t>2</a:t>
            </a:r>
            <a:r>
              <a:rPr lang="en-US" dirty="0" smtClean="0"/>
              <a:t>=1/5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600800" y="890543"/>
            <a:ext cx="85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θ</a:t>
            </a:r>
            <a:r>
              <a:rPr lang="en-US" baseline="-25000" dirty="0" smtClean="0"/>
              <a:t>3</a:t>
            </a:r>
            <a:r>
              <a:rPr lang="en-US" dirty="0" smtClean="0"/>
              <a:t>=2/5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746221" y="3850470"/>
            <a:ext cx="495071" cy="538159"/>
            <a:chOff x="3454729" y="3853255"/>
            <a:chExt cx="710316" cy="538159"/>
          </a:xfrm>
        </p:grpSpPr>
        <p:sp>
          <p:nvSpPr>
            <p:cNvPr id="19" name="Left Brace 18"/>
            <p:cNvSpPr/>
            <p:nvPr/>
          </p:nvSpPr>
          <p:spPr>
            <a:xfrm rot="5400000">
              <a:off x="3702255" y="3928624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69980" y="3853255"/>
              <a:ext cx="461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467215" y="3850446"/>
            <a:ext cx="710316" cy="538158"/>
            <a:chOff x="3454728" y="3853255"/>
            <a:chExt cx="710316" cy="538158"/>
          </a:xfrm>
        </p:grpSpPr>
        <p:sp>
          <p:nvSpPr>
            <p:cNvPr id="94" name="Left Brace 93"/>
            <p:cNvSpPr/>
            <p:nvPr/>
          </p:nvSpPr>
          <p:spPr>
            <a:xfrm rot="5400000">
              <a:off x="3702254" y="3928623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669980" y="3853255"/>
              <a:ext cx="321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750571" y="3850446"/>
            <a:ext cx="710316" cy="538158"/>
            <a:chOff x="3454728" y="3853255"/>
            <a:chExt cx="710316" cy="538158"/>
          </a:xfrm>
        </p:grpSpPr>
        <p:sp>
          <p:nvSpPr>
            <p:cNvPr id="104" name="Left Brace 103"/>
            <p:cNvSpPr/>
            <p:nvPr/>
          </p:nvSpPr>
          <p:spPr>
            <a:xfrm rot="5400000">
              <a:off x="3702254" y="3928623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669980" y="3853255"/>
              <a:ext cx="321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260116" y="2743543"/>
            <a:ext cx="1237673" cy="548924"/>
            <a:chOff x="3454728" y="3842491"/>
            <a:chExt cx="710316" cy="548924"/>
          </a:xfrm>
        </p:grpSpPr>
        <p:sp>
          <p:nvSpPr>
            <p:cNvPr id="111" name="Left Brace 110"/>
            <p:cNvSpPr/>
            <p:nvPr/>
          </p:nvSpPr>
          <p:spPr>
            <a:xfrm rot="5400000">
              <a:off x="3702254" y="3928625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658557" y="3842491"/>
              <a:ext cx="487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/>
                <a:t>1</a:t>
              </a:r>
              <a:r>
                <a:rPr lang="en-US" dirty="0" smtClean="0"/>
                <a:t>+l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895987" y="2626874"/>
            <a:ext cx="2023330" cy="677467"/>
            <a:chOff x="3454728" y="3882887"/>
            <a:chExt cx="710316" cy="508528"/>
          </a:xfrm>
        </p:grpSpPr>
        <p:sp>
          <p:nvSpPr>
            <p:cNvPr id="114" name="Left Brace 113"/>
            <p:cNvSpPr/>
            <p:nvPr/>
          </p:nvSpPr>
          <p:spPr>
            <a:xfrm rot="5400000">
              <a:off x="3702254" y="3928625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658557" y="3882887"/>
              <a:ext cx="487956" cy="277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/>
                <a:t>1</a:t>
              </a:r>
              <a:r>
                <a:rPr lang="en-US" dirty="0" smtClean="0"/>
                <a:t>+l</a:t>
              </a:r>
              <a:r>
                <a:rPr lang="en-US" baseline="-25000" dirty="0" smtClean="0"/>
                <a:t>2</a:t>
              </a:r>
              <a:r>
                <a:rPr lang="en-US" dirty="0" smtClean="0"/>
                <a:t>+l</a:t>
              </a:r>
              <a:r>
                <a:rPr lang="en-US" baseline="-25000" dirty="0" smtClean="0"/>
                <a:t>3</a:t>
              </a:r>
              <a:endParaRPr lang="en-US" dirty="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6340791" y="2723731"/>
            <a:ext cx="1237673" cy="548924"/>
            <a:chOff x="3454728" y="3842491"/>
            <a:chExt cx="710316" cy="548924"/>
          </a:xfrm>
        </p:grpSpPr>
        <p:sp>
          <p:nvSpPr>
            <p:cNvPr id="117" name="Left Brace 116"/>
            <p:cNvSpPr/>
            <p:nvPr/>
          </p:nvSpPr>
          <p:spPr>
            <a:xfrm rot="5400000">
              <a:off x="3702254" y="3928625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658557" y="3842491"/>
              <a:ext cx="487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 smtClean="0"/>
                <a:t>2</a:t>
              </a:r>
              <a:r>
                <a:rPr lang="en-US" dirty="0" smtClean="0"/>
                <a:t>+l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  <p:cxnSp>
        <p:nvCxnSpPr>
          <p:cNvPr id="119" name="Straight Connector 118"/>
          <p:cNvCxnSpPr/>
          <p:nvPr/>
        </p:nvCxnSpPr>
        <p:spPr>
          <a:xfrm>
            <a:off x="4672358" y="2241608"/>
            <a:ext cx="466185" cy="1191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544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 flipV="1">
            <a:off x="2258433" y="4625660"/>
            <a:ext cx="1205919" cy="238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437617" y="4624469"/>
            <a:ext cx="1248327" cy="119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see</a:t>
            </a:r>
            <a:endParaRPr lang="en-US" dirty="0"/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>
          <a:xfrm flipV="1">
            <a:off x="4168911" y="4626851"/>
            <a:ext cx="629592" cy="119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5221849" y="4626851"/>
            <a:ext cx="564460" cy="119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64345" y="4490044"/>
            <a:ext cx="704566" cy="276043"/>
          </a:xfrm>
          <a:prstGeom prst="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4798503" y="4488853"/>
            <a:ext cx="423346" cy="276043"/>
          </a:xfrm>
          <a:prstGeom prst="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5786309" y="4488853"/>
            <a:ext cx="651302" cy="276043"/>
          </a:xfrm>
          <a:prstGeom prst="rect">
            <a:avLst/>
          </a:prstGeom>
          <a:solidFill>
            <a:schemeClr val="accent6"/>
          </a:solidFill>
          <a:ln w="635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TextBox 39"/>
          <p:cNvSpPr txBox="1"/>
          <p:nvPr/>
        </p:nvSpPr>
        <p:spPr>
          <a:xfrm>
            <a:off x="457200" y="4441686"/>
            <a:ext cx="103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Genome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7249" y="3371037"/>
            <a:ext cx="1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Transcripts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258426" y="3371540"/>
            <a:ext cx="704566" cy="276043"/>
          </a:xfrm>
          <a:prstGeom prst="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/>
          <p:cNvSpPr/>
          <p:nvPr/>
        </p:nvSpPr>
        <p:spPr>
          <a:xfrm>
            <a:off x="3038977" y="3371540"/>
            <a:ext cx="423346" cy="276043"/>
          </a:xfrm>
          <a:prstGeom prst="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/>
          <p:cNvSpPr/>
          <p:nvPr/>
        </p:nvSpPr>
        <p:spPr>
          <a:xfrm>
            <a:off x="3940954" y="3371540"/>
            <a:ext cx="704566" cy="276043"/>
          </a:xfrm>
          <a:prstGeom prst="rect">
            <a:avLst/>
          </a:prstGeom>
          <a:solidFill>
            <a:schemeClr val="accent2"/>
          </a:solidFill>
          <a:ln w="635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/>
          <p:cNvSpPr/>
          <p:nvPr/>
        </p:nvSpPr>
        <p:spPr>
          <a:xfrm>
            <a:off x="4721505" y="3371540"/>
            <a:ext cx="423346" cy="276043"/>
          </a:xfrm>
          <a:prstGeom prst="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Rectangle 47"/>
          <p:cNvSpPr/>
          <p:nvPr/>
        </p:nvSpPr>
        <p:spPr>
          <a:xfrm>
            <a:off x="5221266" y="3371540"/>
            <a:ext cx="651302" cy="276043"/>
          </a:xfrm>
          <a:prstGeom prst="rect">
            <a:avLst/>
          </a:prstGeom>
          <a:solidFill>
            <a:schemeClr val="accent6"/>
          </a:solidFill>
          <a:ln w="635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/>
          <p:cNvSpPr/>
          <p:nvPr/>
        </p:nvSpPr>
        <p:spPr>
          <a:xfrm>
            <a:off x="6404033" y="3371540"/>
            <a:ext cx="423346" cy="276043"/>
          </a:xfrm>
          <a:prstGeom prst="rect">
            <a:avLst/>
          </a:prstGeom>
          <a:solidFill>
            <a:schemeClr val="accent4"/>
          </a:solidFill>
          <a:ln w="635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50"/>
          <p:cNvSpPr/>
          <p:nvPr/>
        </p:nvSpPr>
        <p:spPr>
          <a:xfrm>
            <a:off x="6903794" y="3371540"/>
            <a:ext cx="651302" cy="276043"/>
          </a:xfrm>
          <a:prstGeom prst="rect">
            <a:avLst/>
          </a:prstGeom>
          <a:solidFill>
            <a:schemeClr val="accent6"/>
          </a:solidFill>
          <a:ln w="635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" name="Group 110"/>
          <p:cNvGrpSpPr/>
          <p:nvPr/>
        </p:nvGrpSpPr>
        <p:grpSpPr>
          <a:xfrm>
            <a:off x="1089682" y="1351706"/>
            <a:ext cx="5443623" cy="1480437"/>
            <a:chOff x="522330" y="3418543"/>
            <a:chExt cx="5443623" cy="1973916"/>
          </a:xfrm>
        </p:grpSpPr>
        <p:sp>
          <p:nvSpPr>
            <p:cNvPr id="52" name="TextBox 51"/>
            <p:cNvSpPr txBox="1"/>
            <p:nvPr/>
          </p:nvSpPr>
          <p:spPr>
            <a:xfrm>
              <a:off x="522330" y="3418543"/>
              <a:ext cx="77887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Reads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3912152" y="4555222"/>
              <a:ext cx="466185" cy="1588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283338" y="4672878"/>
              <a:ext cx="466185" cy="1588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838174" y="4284310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2728504" y="4197304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18965" y="4893850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949142" y="5114558"/>
              <a:ext cx="466185" cy="1588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605206" y="4906842"/>
              <a:ext cx="466185" cy="1588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751866" y="3827744"/>
              <a:ext cx="466185" cy="1588"/>
            </a:xfrm>
            <a:prstGeom prst="line">
              <a:avLst/>
            </a:prstGeom>
            <a:ln w="635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4664263" y="4080380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605206" y="5390871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4526115" y="3784035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526115" y="3939611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105610" y="5151258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3478092" y="4137927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826436" y="4949571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158042" y="3771827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283931" y="3925815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096393" y="4778524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281339" y="4389956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379976" y="4593267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3172963" y="4451315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2556479" y="4726014"/>
              <a:ext cx="466185" cy="1588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93"/>
            <p:cNvGrpSpPr/>
            <p:nvPr/>
          </p:nvGrpSpPr>
          <p:grpSpPr>
            <a:xfrm>
              <a:off x="2605206" y="3785623"/>
              <a:ext cx="476762" cy="1588"/>
              <a:chOff x="2605206" y="3785623"/>
              <a:chExt cx="476762" cy="1588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73"/>
            <p:cNvGrpSpPr/>
            <p:nvPr/>
          </p:nvGrpSpPr>
          <p:grpSpPr>
            <a:xfrm>
              <a:off x="2594781" y="3938023"/>
              <a:ext cx="476762" cy="1588"/>
              <a:chOff x="2605206" y="3785623"/>
              <a:chExt cx="476762" cy="1588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76"/>
            <p:cNvGrpSpPr/>
            <p:nvPr/>
          </p:nvGrpSpPr>
          <p:grpSpPr>
            <a:xfrm>
              <a:off x="5450841" y="4957448"/>
              <a:ext cx="476762" cy="1588"/>
              <a:chOff x="3529932" y="5150235"/>
              <a:chExt cx="476762" cy="1588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 flipV="1">
                <a:off x="3529932" y="5150235"/>
                <a:ext cx="238381" cy="1588"/>
              </a:xfrm>
              <a:prstGeom prst="line">
                <a:avLst/>
              </a:prstGeom>
              <a:ln w="63500">
                <a:solidFill>
                  <a:srgbClr val="8064A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3768313" y="5150235"/>
                <a:ext cx="238381" cy="1588"/>
              </a:xfrm>
              <a:prstGeom prst="line">
                <a:avLst/>
              </a:prstGeom>
              <a:ln w="63500"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91"/>
            <p:cNvGrpSpPr/>
            <p:nvPr/>
          </p:nvGrpSpPr>
          <p:grpSpPr>
            <a:xfrm>
              <a:off x="4526115" y="4429068"/>
              <a:ext cx="476762" cy="1588"/>
              <a:chOff x="2605206" y="3785623"/>
              <a:chExt cx="476762" cy="158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96"/>
            <p:cNvGrpSpPr/>
            <p:nvPr/>
          </p:nvGrpSpPr>
          <p:grpSpPr>
            <a:xfrm>
              <a:off x="4515538" y="4583056"/>
              <a:ext cx="476762" cy="1588"/>
              <a:chOff x="2605206" y="3785623"/>
              <a:chExt cx="476762" cy="1588"/>
            </a:xfrm>
          </p:grpSpPr>
          <p:cxnSp>
            <p:nvCxnSpPr>
              <p:cNvPr id="98" name="Straight Connector 97"/>
              <p:cNvCxnSpPr/>
              <p:nvPr/>
            </p:nvCxnSpPr>
            <p:spPr>
              <a:xfrm flipV="1">
                <a:off x="2605206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2843587" y="3785623"/>
                <a:ext cx="238381" cy="1588"/>
              </a:xfrm>
              <a:prstGeom prst="line">
                <a:avLst/>
              </a:prstGeom>
              <a:ln w="63500">
                <a:solidFill>
                  <a:schemeClr val="accent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99"/>
            <p:cNvGrpSpPr/>
            <p:nvPr/>
          </p:nvGrpSpPr>
          <p:grpSpPr>
            <a:xfrm>
              <a:off x="2556479" y="4465956"/>
              <a:ext cx="476762" cy="1588"/>
              <a:chOff x="-1389611" y="3999358"/>
              <a:chExt cx="476762" cy="1588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flipV="1">
                <a:off x="-1389611" y="3999358"/>
                <a:ext cx="238381" cy="1588"/>
              </a:xfrm>
              <a:prstGeom prst="line">
                <a:avLst/>
              </a:prstGeom>
              <a:ln w="63500">
                <a:solidFill>
                  <a:srgbClr val="8064A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-1151230" y="3999358"/>
                <a:ext cx="238381" cy="1588"/>
              </a:xfrm>
              <a:prstGeom prst="line">
                <a:avLst/>
              </a:prstGeom>
              <a:ln w="63500"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Straight Connector 102"/>
            <p:cNvCxnSpPr/>
            <p:nvPr/>
          </p:nvCxnSpPr>
          <p:spPr>
            <a:xfrm>
              <a:off x="4132925" y="4136982"/>
              <a:ext cx="466185" cy="1588"/>
            </a:xfrm>
            <a:prstGeom prst="line">
              <a:avLst/>
            </a:prstGeom>
            <a:ln w="63500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03"/>
            <p:cNvGrpSpPr/>
            <p:nvPr/>
          </p:nvGrpSpPr>
          <p:grpSpPr>
            <a:xfrm>
              <a:off x="5489191" y="4169187"/>
              <a:ext cx="476762" cy="1588"/>
              <a:chOff x="1532524" y="3522566"/>
              <a:chExt cx="476762" cy="1588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 flipV="1">
                <a:off x="1532524" y="3522566"/>
                <a:ext cx="238381" cy="1588"/>
              </a:xfrm>
              <a:prstGeom prst="line">
                <a:avLst/>
              </a:prstGeom>
              <a:ln w="63500">
                <a:solidFill>
                  <a:srgbClr val="8064A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V="1">
                <a:off x="1770905" y="3522566"/>
                <a:ext cx="238381" cy="1588"/>
              </a:xfrm>
              <a:prstGeom prst="line">
                <a:avLst/>
              </a:prstGeom>
              <a:ln w="63500"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06"/>
            <p:cNvGrpSpPr/>
            <p:nvPr/>
          </p:nvGrpSpPr>
          <p:grpSpPr>
            <a:xfrm>
              <a:off x="4480490" y="5030141"/>
              <a:ext cx="476762" cy="1588"/>
              <a:chOff x="533819" y="4229532"/>
              <a:chExt cx="476762" cy="158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flipV="1">
                <a:off x="533819" y="4229532"/>
                <a:ext cx="238381" cy="1588"/>
              </a:xfrm>
              <a:prstGeom prst="line">
                <a:avLst/>
              </a:prstGeom>
              <a:ln w="63500">
                <a:solidFill>
                  <a:srgbClr val="8064A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V="1">
                <a:off x="772200" y="4229532"/>
                <a:ext cx="238381" cy="1588"/>
              </a:xfrm>
              <a:prstGeom prst="line">
                <a:avLst/>
              </a:prstGeom>
              <a:ln w="63500">
                <a:solidFill>
                  <a:schemeClr val="accent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TextBox 17"/>
          <p:cNvSpPr txBox="1"/>
          <p:nvPr/>
        </p:nvSpPr>
        <p:spPr>
          <a:xfrm>
            <a:off x="2701355" y="902874"/>
            <a:ext cx="72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θ</a:t>
            </a:r>
            <a:r>
              <a:rPr lang="en-US" baseline="-25000" dirty="0" smtClean="0"/>
              <a:t>1</a:t>
            </a:r>
            <a:r>
              <a:rPr lang="en-US" dirty="0" smtClean="0"/>
              <a:t>= ?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651287" y="902874"/>
            <a:ext cx="6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θ</a:t>
            </a:r>
            <a:r>
              <a:rPr lang="en-US" baseline="-25000" dirty="0" smtClean="0"/>
              <a:t>2</a:t>
            </a:r>
            <a:r>
              <a:rPr lang="en-US" dirty="0" smtClean="0"/>
              <a:t>=?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600800" y="902874"/>
            <a:ext cx="72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θ</a:t>
            </a:r>
            <a:r>
              <a:rPr lang="en-US" baseline="-25000" dirty="0" smtClean="0"/>
              <a:t>3</a:t>
            </a:r>
            <a:r>
              <a:rPr lang="en-US" dirty="0" smtClean="0"/>
              <a:t>= 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746221" y="3850470"/>
            <a:ext cx="495071" cy="538159"/>
            <a:chOff x="3454729" y="3853255"/>
            <a:chExt cx="710316" cy="538159"/>
          </a:xfrm>
        </p:grpSpPr>
        <p:sp>
          <p:nvSpPr>
            <p:cNvPr id="19" name="Left Brace 18"/>
            <p:cNvSpPr/>
            <p:nvPr/>
          </p:nvSpPr>
          <p:spPr>
            <a:xfrm rot="5400000">
              <a:off x="3702255" y="3928624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69980" y="3853255"/>
              <a:ext cx="461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467215" y="3850446"/>
            <a:ext cx="710316" cy="538158"/>
            <a:chOff x="3454728" y="3853255"/>
            <a:chExt cx="710316" cy="538158"/>
          </a:xfrm>
        </p:grpSpPr>
        <p:sp>
          <p:nvSpPr>
            <p:cNvPr id="94" name="Left Brace 93"/>
            <p:cNvSpPr/>
            <p:nvPr/>
          </p:nvSpPr>
          <p:spPr>
            <a:xfrm rot="5400000">
              <a:off x="3702254" y="3928623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669980" y="3853255"/>
              <a:ext cx="321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750571" y="3850446"/>
            <a:ext cx="710316" cy="538158"/>
            <a:chOff x="3454728" y="3853255"/>
            <a:chExt cx="710316" cy="538158"/>
          </a:xfrm>
        </p:grpSpPr>
        <p:sp>
          <p:nvSpPr>
            <p:cNvPr id="104" name="Left Brace 103"/>
            <p:cNvSpPr/>
            <p:nvPr/>
          </p:nvSpPr>
          <p:spPr>
            <a:xfrm rot="5400000">
              <a:off x="3702254" y="3928623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669980" y="3853255"/>
              <a:ext cx="321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260116" y="2743543"/>
            <a:ext cx="1237673" cy="548924"/>
            <a:chOff x="3454728" y="3842491"/>
            <a:chExt cx="710316" cy="548924"/>
          </a:xfrm>
        </p:grpSpPr>
        <p:sp>
          <p:nvSpPr>
            <p:cNvPr id="111" name="Left Brace 110"/>
            <p:cNvSpPr/>
            <p:nvPr/>
          </p:nvSpPr>
          <p:spPr>
            <a:xfrm rot="5400000">
              <a:off x="3702254" y="3928625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658557" y="3842491"/>
              <a:ext cx="487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/>
                <a:t>1</a:t>
              </a:r>
              <a:r>
                <a:rPr lang="en-US" dirty="0" smtClean="0"/>
                <a:t>+l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3895987" y="2626874"/>
            <a:ext cx="2023330" cy="677467"/>
            <a:chOff x="3454728" y="3882887"/>
            <a:chExt cx="710316" cy="508528"/>
          </a:xfrm>
        </p:grpSpPr>
        <p:sp>
          <p:nvSpPr>
            <p:cNvPr id="114" name="Left Brace 113"/>
            <p:cNvSpPr/>
            <p:nvPr/>
          </p:nvSpPr>
          <p:spPr>
            <a:xfrm rot="5400000">
              <a:off x="3702254" y="3928625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658557" y="3882887"/>
              <a:ext cx="487956" cy="277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/>
                <a:t>1</a:t>
              </a:r>
              <a:r>
                <a:rPr lang="en-US" dirty="0" smtClean="0"/>
                <a:t>+l</a:t>
              </a:r>
              <a:r>
                <a:rPr lang="en-US" baseline="-25000" dirty="0" smtClean="0"/>
                <a:t>2</a:t>
              </a:r>
              <a:r>
                <a:rPr lang="en-US" dirty="0" smtClean="0"/>
                <a:t>+l</a:t>
              </a:r>
              <a:r>
                <a:rPr lang="en-US" baseline="-25000" dirty="0" smtClean="0"/>
                <a:t>3</a:t>
              </a:r>
              <a:endParaRPr lang="en-US" dirty="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6340791" y="2723731"/>
            <a:ext cx="1237673" cy="548924"/>
            <a:chOff x="3454728" y="3842491"/>
            <a:chExt cx="710316" cy="548924"/>
          </a:xfrm>
        </p:grpSpPr>
        <p:sp>
          <p:nvSpPr>
            <p:cNvPr id="117" name="Left Brace 116"/>
            <p:cNvSpPr/>
            <p:nvPr/>
          </p:nvSpPr>
          <p:spPr>
            <a:xfrm rot="5400000">
              <a:off x="3702254" y="3928625"/>
              <a:ext cx="215264" cy="7103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658557" y="3842491"/>
              <a:ext cx="487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</a:t>
              </a:r>
              <a:r>
                <a:rPr lang="en-US" baseline="-25000" dirty="0" smtClean="0"/>
                <a:t>2</a:t>
              </a:r>
              <a:r>
                <a:rPr lang="en-US" dirty="0" smtClean="0"/>
                <a:t>+l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</p:grpSp>
      <p:cxnSp>
        <p:nvCxnSpPr>
          <p:cNvPr id="119" name="Straight Connector 118"/>
          <p:cNvCxnSpPr/>
          <p:nvPr/>
        </p:nvCxnSpPr>
        <p:spPr>
          <a:xfrm>
            <a:off x="4672358" y="2241608"/>
            <a:ext cx="466185" cy="1191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89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2655" y="4529815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Jiang and Wong (2009) </a:t>
            </a:r>
            <a:r>
              <a:rPr lang="en-US" i="1" dirty="0" smtClean="0"/>
              <a:t>Bioinformatics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6328" y="3390432"/>
            <a:ext cx="146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example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95" y="3414660"/>
            <a:ext cx="3302000" cy="317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95" y="1135038"/>
            <a:ext cx="42799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2655" y="4529815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Jiang and Wong (2009) </a:t>
            </a:r>
            <a:r>
              <a:rPr lang="en-US" i="1" dirty="0" smtClean="0"/>
              <a:t>Bioinformatics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3714" y="3507152"/>
            <a:ext cx="5213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Notes: </a:t>
            </a:r>
            <a:endParaRPr lang="en-US" dirty="0"/>
          </a:p>
          <a:p>
            <a:r>
              <a:rPr lang="en-US" dirty="0" smtClean="0"/>
              <a:t>1) this not standard GLM as link is not log</a:t>
            </a:r>
          </a:p>
          <a:p>
            <a:r>
              <a:rPr lang="en-US" dirty="0" smtClean="0"/>
              <a:t>2) Empirical Bayes approach are commonly used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61" y="1536807"/>
            <a:ext cx="4648200" cy="1841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123" y="952600"/>
            <a:ext cx="73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Y’</a:t>
            </a:r>
            <a:r>
              <a:rPr lang="en-US" dirty="0" smtClean="0"/>
              <a:t>s are independent Poisson and transcript quantification is MLE of </a:t>
            </a:r>
            <a:r>
              <a:rPr lang="en-US" dirty="0" err="1" smtClean="0"/>
              <a:t>θs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7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of two groups sampled from one population (from GEUVADIS)</a:t>
            </a:r>
            <a:endParaRPr lang="en-US" dirty="0"/>
          </a:p>
        </p:txBody>
      </p:sp>
      <p:pic>
        <p:nvPicPr>
          <p:cNvPr id="7" name="Content Placeholder 6" descr="volcano_cuff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50" r="-16250"/>
          <a:stretch>
            <a:fillRect/>
          </a:stretch>
        </p:blipFill>
        <p:spPr>
          <a:xfrm>
            <a:off x="10365" y="1240112"/>
            <a:ext cx="4846330" cy="3657600"/>
          </a:xfrm>
        </p:spPr>
      </p:pic>
      <p:pic>
        <p:nvPicPr>
          <p:cNvPr id="8" name="Content Placeholder 7" descr="volcano_rsem.pn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50" r="-16250"/>
          <a:stretch>
            <a:fillRect/>
          </a:stretch>
        </p:blipFill>
        <p:spPr>
          <a:xfrm>
            <a:off x="4201365" y="1240112"/>
            <a:ext cx="4846330" cy="3657600"/>
          </a:xfrm>
        </p:spPr>
      </p:pic>
    </p:spTree>
    <p:extLst>
      <p:ext uri="{BB962C8B-B14F-4D97-AF65-F5344CB8AC3E}">
        <p14:creationId xmlns:p14="http://schemas.microsoft.com/office/powerpoint/2010/main" val="3568258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% Expression assigned to second highest isoform</a:t>
            </a:r>
            <a:endParaRPr lang="en-US" dirty="0"/>
          </a:p>
        </p:txBody>
      </p:sp>
      <p:pic>
        <p:nvPicPr>
          <p:cNvPr id="7" name="Content Placeholder 6" descr="second_iso_cuff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50" r="-16250"/>
          <a:stretch>
            <a:fillRect/>
          </a:stretch>
        </p:blipFill>
        <p:spPr>
          <a:xfrm>
            <a:off x="33916" y="1287152"/>
            <a:ext cx="4846323" cy="3657600"/>
          </a:xfrm>
        </p:spPr>
      </p:pic>
      <p:pic>
        <p:nvPicPr>
          <p:cNvPr id="8" name="Content Placeholder 7" descr="second_iso_rsem.pn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50" r="-16250"/>
          <a:stretch>
            <a:fillRect/>
          </a:stretch>
        </p:blipFill>
        <p:spPr>
          <a:xfrm>
            <a:off x="4224884" y="1287152"/>
            <a:ext cx="4846323" cy="3657600"/>
          </a:xfrm>
        </p:spPr>
      </p:pic>
    </p:spTree>
    <p:extLst>
      <p:ext uri="{BB962C8B-B14F-4D97-AF65-F5344CB8AC3E}">
        <p14:creationId xmlns:p14="http://schemas.microsoft.com/office/powerpoint/2010/main" val="170580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2219" y="739847"/>
            <a:ext cx="4365465" cy="3774777"/>
            <a:chOff x="4637636" y="900150"/>
            <a:chExt cx="4365465" cy="3774777"/>
          </a:xfrm>
        </p:grpSpPr>
        <p:pic>
          <p:nvPicPr>
            <p:cNvPr id="7" name="Picture 6" descr="Screen Shot 2016-08-01 at 12.23.29 AM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636" y="900150"/>
              <a:ext cx="4365465" cy="377477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685278" y="937142"/>
              <a:ext cx="369891" cy="369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738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09938" y="951713"/>
            <a:ext cx="3945496" cy="3856719"/>
            <a:chOff x="678132" y="840735"/>
            <a:chExt cx="3945496" cy="3856719"/>
          </a:xfrm>
        </p:grpSpPr>
        <p:grpSp>
          <p:nvGrpSpPr>
            <p:cNvPr id="8" name="Group 7"/>
            <p:cNvGrpSpPr/>
            <p:nvPr/>
          </p:nvGrpSpPr>
          <p:grpSpPr>
            <a:xfrm>
              <a:off x="678132" y="840735"/>
              <a:ext cx="3907453" cy="3747878"/>
              <a:chOff x="1800133" y="1185998"/>
              <a:chExt cx="3907453" cy="3747878"/>
            </a:xfrm>
          </p:grpSpPr>
          <p:pic>
            <p:nvPicPr>
              <p:cNvPr id="3" name="Picture 2" descr="Screen Shot 2016-08-01 at 12.19.47 AM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6441" y="1185998"/>
                <a:ext cx="3821145" cy="374787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1800133" y="1245413"/>
                <a:ext cx="542506" cy="41924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789097" y="4328122"/>
              <a:ext cx="38345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2219" y="739847"/>
            <a:ext cx="4365465" cy="3774777"/>
            <a:chOff x="4637636" y="900150"/>
            <a:chExt cx="4365465" cy="3774777"/>
          </a:xfrm>
        </p:grpSpPr>
        <p:pic>
          <p:nvPicPr>
            <p:cNvPr id="7" name="Picture 6" descr="Screen Shot 2016-08-01 at 12.23.29 A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636" y="900150"/>
              <a:ext cx="4365465" cy="377477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685278" y="937142"/>
              <a:ext cx="369891" cy="369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92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statistical model is wrong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2655" y="4529815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Jiang and Wong (2009) </a:t>
            </a:r>
            <a:r>
              <a:rPr lang="en-US" i="1" dirty="0" smtClean="0"/>
              <a:t>Bioinformatics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3714" y="3507152"/>
            <a:ext cx="5213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Notes: </a:t>
            </a:r>
            <a:endParaRPr lang="en-US" dirty="0"/>
          </a:p>
          <a:p>
            <a:r>
              <a:rPr lang="en-US" dirty="0" smtClean="0"/>
              <a:t>1) this not standard GLM as link is not log</a:t>
            </a:r>
          </a:p>
          <a:p>
            <a:r>
              <a:rPr lang="en-US" dirty="0" smtClean="0"/>
              <a:t>2) Empirical Bayes approach are commonly used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61" y="1536807"/>
            <a:ext cx="4648200" cy="1841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123" y="952600"/>
            <a:ext cx="73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Y’</a:t>
            </a:r>
            <a:r>
              <a:rPr lang="en-US" dirty="0" smtClean="0"/>
              <a:t>s are independent Poisson and transcript quantification is MLE of </a:t>
            </a:r>
            <a:r>
              <a:rPr lang="en-US" dirty="0" err="1" smtClean="0"/>
              <a:t>θs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4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Genomics Data Analysis Xseries</a:t>
            </a:r>
            <a:endParaRPr lang="en-US" dirty="0"/>
          </a:p>
        </p:txBody>
      </p:sp>
      <p:pic>
        <p:nvPicPr>
          <p:cNvPr id="4" name="Content Placeholder 3" descr="Screen Shot 2016-11-28 at 11.40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909" r="-239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892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0633" y="1917377"/>
            <a:ext cx="8077200" cy="1751661"/>
            <a:chOff x="457200" y="2439339"/>
            <a:chExt cx="8077200" cy="1751661"/>
          </a:xfrm>
        </p:grpSpPr>
        <p:pic>
          <p:nvPicPr>
            <p:cNvPr id="10" name="Picture 2" descr="C:\Users\Michael Love\Desktop\Captur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439339"/>
              <a:ext cx="7924800" cy="1751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457200" y="2439339"/>
              <a:ext cx="304800" cy="380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artifacts in “coverage”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should this look like?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176780" y="2383643"/>
            <a:ext cx="7239000" cy="974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2825" y="3560819"/>
            <a:ext cx="685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Arial"/>
                <a:cs typeface="+mn-cs"/>
              </a:rPr>
              <a:t>In vitro 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+mn-cs"/>
              </a:rPr>
              <a:t>transcription, followed by sequencing: </a:t>
            </a:r>
            <a:r>
              <a:rPr lang="en-US" dirty="0" err="1" smtClean="0">
                <a:solidFill>
                  <a:prstClr val="black"/>
                </a:solidFill>
                <a:latin typeface="Arial"/>
                <a:cs typeface="+mn-cs"/>
              </a:rPr>
              <a:t>Lahens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+mn-cs"/>
              </a:rPr>
              <a:t> et al (2014)</a:t>
            </a:r>
            <a:endParaRPr lang="en-US" dirty="0">
              <a:solidFill>
                <a:prstClr val="black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64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model with bias incorporated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2679" y="4529815"/>
            <a:ext cx="3572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Parameters no longer identifiable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3714" y="3507152"/>
            <a:ext cx="5213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Notes: </a:t>
            </a:r>
            <a:endParaRPr lang="en-US" dirty="0"/>
          </a:p>
          <a:p>
            <a:r>
              <a:rPr lang="en-US" dirty="0" smtClean="0"/>
              <a:t>1) this not standard GLM as link is not log</a:t>
            </a:r>
          </a:p>
          <a:p>
            <a:r>
              <a:rPr lang="en-US" dirty="0" smtClean="0"/>
              <a:t>2) Empirical Bayes approach are commonly used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4123" y="952600"/>
            <a:ext cx="735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Y’</a:t>
            </a:r>
            <a:r>
              <a:rPr lang="en-US" dirty="0" smtClean="0"/>
              <a:t>s are independent Poisson and transcript quantification is MLE of </a:t>
            </a:r>
            <a:r>
              <a:rPr lang="en-US" dirty="0" err="1" smtClean="0"/>
              <a:t>θs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81" y="1604191"/>
            <a:ext cx="4572000" cy="167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09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varies from sample to sample</a:t>
            </a:r>
            <a:endParaRPr lang="en-US" dirty="0"/>
          </a:p>
        </p:txBody>
      </p:sp>
      <p:pic>
        <p:nvPicPr>
          <p:cNvPr id="4" name="Content Placeholder 3" descr="geu_gc_curv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505137" y="4574613"/>
            <a:ext cx="587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Plots from CQN: Hansen, Irizarry, Wu </a:t>
            </a:r>
            <a:r>
              <a:rPr lang="en-US" i="1" dirty="0" smtClean="0"/>
              <a:t>Biostatistics 2012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609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varies from sample to sample</a:t>
            </a:r>
            <a:endParaRPr lang="en-US" dirty="0"/>
          </a:p>
        </p:txBody>
      </p:sp>
      <p:pic>
        <p:nvPicPr>
          <p:cNvPr id="4" name="Content Placeholder 3" descr="geu_gc_curv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>
          <a:xfrm>
            <a:off x="-1737483" y="1020874"/>
            <a:ext cx="8229600" cy="3394472"/>
          </a:xfrm>
        </p:spPr>
      </p:pic>
      <p:sp>
        <p:nvSpPr>
          <p:cNvPr id="3" name="TextBox 2"/>
          <p:cNvSpPr txBox="1"/>
          <p:nvPr/>
        </p:nvSpPr>
        <p:spPr>
          <a:xfrm>
            <a:off x="1505137" y="4574613"/>
            <a:ext cx="587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Plots from CQN: Hansen, Irizarry, Wu </a:t>
            </a:r>
            <a:r>
              <a:rPr lang="en-US" i="1" dirty="0" smtClean="0"/>
              <a:t>Biostatistics 2012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Shot 2016-08-01 at 12.40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982" y="1748170"/>
            <a:ext cx="4419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6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rtoon_naiv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05" b="-30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64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709938" y="951713"/>
            <a:ext cx="3907453" cy="3747878"/>
            <a:chOff x="1800133" y="1185998"/>
            <a:chExt cx="3907453" cy="3747878"/>
          </a:xfrm>
        </p:grpSpPr>
        <p:pic>
          <p:nvPicPr>
            <p:cNvPr id="3" name="Picture 2" descr="Screen Shot 2016-08-01 at 12.19.47 AM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6441" y="1185998"/>
              <a:ext cx="3821145" cy="374787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800133" y="1245413"/>
              <a:ext cx="542506" cy="4192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2219" y="739847"/>
            <a:ext cx="4365465" cy="3774777"/>
            <a:chOff x="4637636" y="900150"/>
            <a:chExt cx="4365465" cy="3774777"/>
          </a:xfrm>
        </p:grpSpPr>
        <p:pic>
          <p:nvPicPr>
            <p:cNvPr id="7" name="Picture 6" descr="Screen Shot 2016-08-01 at 12.23.29 A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636" y="900150"/>
              <a:ext cx="4365465" cy="377477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685278" y="937142"/>
              <a:ext cx="369891" cy="369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1886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3882"/>
            <a:ext cx="8229600" cy="3394472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-22402781" y="-1652318"/>
            <a:ext cx="31546781" cy="6400800"/>
            <a:chOff x="457200" y="2439339"/>
            <a:chExt cx="8077200" cy="1638853"/>
          </a:xfrm>
        </p:grpSpPr>
        <p:pic>
          <p:nvPicPr>
            <p:cNvPr id="5" name="Picture 2" descr="C:\Users\Michael Love\Desktop\Capture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45" t="37010" r="-445" b="14489"/>
            <a:stretch/>
          </p:blipFill>
          <p:spPr bwMode="auto">
            <a:xfrm>
              <a:off x="6347171" y="3228627"/>
              <a:ext cx="2187229" cy="849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457200" y="2439339"/>
              <a:ext cx="304800" cy="3800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227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Alpine</a:t>
            </a:r>
            <a:endParaRPr lang="en-US" dirty="0"/>
          </a:p>
        </p:txBody>
      </p:sp>
      <p:pic>
        <p:nvPicPr>
          <p:cNvPr id="4" name="Picture 2" descr="https://camo.githubusercontent.com/4f512f712c46038865513889d68fcbea051839f7/687474703a2f2f6d696b652d6c6f76652e6e65742f696d672f616c70696e652e6a706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4" r="91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3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16" y="1200150"/>
            <a:ext cx="4247199" cy="319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16" y="1198441"/>
            <a:ext cx="4247199" cy="319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Better predict coverage artifacts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1371601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/>
                <a:cs typeface="+mn-cs"/>
              </a:rPr>
              <a:t>Cufflinks approach </a:t>
            </a:r>
            <a:endParaRPr lang="en-US" dirty="0">
              <a:solidFill>
                <a:prstClr val="black"/>
              </a:solidFill>
              <a:latin typeface="Arial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Arial"/>
                <a:cs typeface="+mn-cs"/>
              </a:rPr>
              <a:t>u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+mn-cs"/>
              </a:rPr>
              <a:t>sing read starts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81801" y="1613681"/>
            <a:ext cx="20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/>
                <a:cs typeface="+mn-cs"/>
              </a:rPr>
              <a:t>Test set prediction</a:t>
            </a:r>
            <a:endParaRPr lang="en-US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00801" y="1314434"/>
            <a:ext cx="2566784" cy="369332"/>
            <a:chOff x="6400800" y="1752600"/>
            <a:chExt cx="2566784" cy="492443"/>
          </a:xfrm>
        </p:grpSpPr>
        <p:sp>
          <p:nvSpPr>
            <p:cNvPr id="11" name="TextBox 10"/>
            <p:cNvSpPr txBox="1"/>
            <p:nvPr/>
          </p:nvSpPr>
          <p:spPr>
            <a:xfrm>
              <a:off x="6751638" y="1752600"/>
              <a:ext cx="221594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solidFill>
                    <a:srgbClr val="0070C0"/>
                  </a:solidFill>
                  <a:latin typeface="Arial"/>
                  <a:cs typeface="+mn-cs"/>
                </a:rPr>
                <a:t>Transcript coverage</a:t>
              </a:r>
              <a:endParaRPr lang="en-US" dirty="0">
                <a:solidFill>
                  <a:srgbClr val="0070C0"/>
                </a:solidFill>
                <a:latin typeface="Arial"/>
                <a:cs typeface="+mn-cs"/>
              </a:endParaRPr>
            </a:p>
          </p:txBody>
        </p:sp>
        <p:cxnSp>
          <p:nvCxnSpPr>
            <p:cNvPr id="14" name="Straight Arrow Connector 13"/>
            <p:cNvCxnSpPr>
              <a:stCxn id="11" idx="1"/>
            </p:cNvCxnSpPr>
            <p:nvPr/>
          </p:nvCxnSpPr>
          <p:spPr>
            <a:xfrm flipH="1" flipV="1">
              <a:off x="6400800" y="1937267"/>
              <a:ext cx="350838" cy="61555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12" idx="1"/>
          </p:cNvCxnSpPr>
          <p:nvPr/>
        </p:nvCxnSpPr>
        <p:spPr>
          <a:xfrm flipH="1" flipV="1">
            <a:off x="6248443" y="1752202"/>
            <a:ext cx="533358" cy="46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 flipH="1">
            <a:off x="2095530" y="1267821"/>
            <a:ext cx="228599" cy="760247"/>
          </a:xfrm>
          <a:prstGeom prst="rightBrace">
            <a:avLst>
              <a:gd name="adj1" fmla="val 3928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95400" y="309485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/>
                <a:cs typeface="+mn-cs"/>
              </a:rPr>
              <a:t>alpine</a:t>
            </a:r>
          </a:p>
        </p:txBody>
      </p:sp>
      <p:sp>
        <p:nvSpPr>
          <p:cNvPr id="21" name="Right Brace 20"/>
          <p:cNvSpPr/>
          <p:nvPr/>
        </p:nvSpPr>
        <p:spPr>
          <a:xfrm flipH="1">
            <a:off x="2095529" y="2325868"/>
            <a:ext cx="228599" cy="1846097"/>
          </a:xfrm>
          <a:prstGeom prst="rightBrace">
            <a:avLst>
              <a:gd name="adj1" fmla="val 3928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34225" y="3591815"/>
            <a:ext cx="2100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Arial"/>
                <a:cs typeface="+mn-cs"/>
              </a:rPr>
              <a:t>Also modeling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Arial"/>
                <a:cs typeface="+mn-cs"/>
              </a:rPr>
              <a:t>s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+mn-cs"/>
              </a:rPr>
              <a:t>tretches of (G|C)</a:t>
            </a:r>
            <a:r>
              <a:rPr lang="en-US" baseline="30000" dirty="0" smtClean="0">
                <a:solidFill>
                  <a:prstClr val="black"/>
                </a:solidFill>
                <a:latin typeface="Arial"/>
                <a:cs typeface="+mn-cs"/>
              </a:rPr>
              <a:t>n</a:t>
            </a:r>
            <a:endParaRPr lang="en-US" baseline="3000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sp>
        <p:nvSpPr>
          <p:cNvPr id="18" name="Right Brace 17"/>
          <p:cNvSpPr/>
          <p:nvPr/>
        </p:nvSpPr>
        <p:spPr>
          <a:xfrm>
            <a:off x="6751638" y="3420365"/>
            <a:ext cx="182560" cy="751601"/>
          </a:xfrm>
          <a:prstGeom prst="rightBrace">
            <a:avLst>
              <a:gd name="adj1" fmla="val 3928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00406" y="4343400"/>
            <a:ext cx="3097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Arial"/>
                <a:cs typeface="+mn-cs"/>
              </a:rPr>
              <a:t>p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+mn-cs"/>
              </a:rPr>
              <a:t>osition along transcript (</a:t>
            </a:r>
            <a:r>
              <a:rPr lang="en-US" dirty="0" err="1" smtClean="0">
                <a:solidFill>
                  <a:prstClr val="black"/>
                </a:solidFill>
                <a:latin typeface="Arial"/>
                <a:cs typeface="+mn-cs"/>
              </a:rPr>
              <a:t>bp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+mn-cs"/>
              </a:rPr>
              <a:t>)</a:t>
            </a:r>
            <a:endParaRPr lang="en-US" dirty="0">
              <a:solidFill>
                <a:prstClr val="black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293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Parsimonious model</a:t>
            </a:r>
            <a:endParaRPr lang="en-US" dirty="0"/>
          </a:p>
        </p:txBody>
      </p:sp>
      <p:pic>
        <p:nvPicPr>
          <p:cNvPr id="4" name="Content Placeholder 3" descr="cartoon_bia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561" b="-325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129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focus microscope</a:t>
            </a:r>
            <a:endParaRPr lang="en-US" dirty="0"/>
          </a:p>
        </p:txBody>
      </p:sp>
      <p:pic>
        <p:nvPicPr>
          <p:cNvPr id="8" name="Content Placeholder 7" descr="blury-rotifer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96" r="-270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251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08-01 at 12.31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38" r="-1403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664506" y="4735041"/>
            <a:ext cx="493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5434" y="916913"/>
            <a:ext cx="493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6334" y="1126537"/>
            <a:ext cx="493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6890" y="1130966"/>
            <a:ext cx="493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7413" y="1085114"/>
            <a:ext cx="542505" cy="278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43129" y="904582"/>
            <a:ext cx="3077977" cy="33865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80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6-08-01 at 12.31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38" r="-14038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664506" y="4735041"/>
            <a:ext cx="493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5434" y="916913"/>
            <a:ext cx="493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6334" y="1126537"/>
            <a:ext cx="493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6890" y="1130966"/>
            <a:ext cx="493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7413" y="1085114"/>
            <a:ext cx="542505" cy="278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2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improvement</a:t>
            </a:r>
            <a:endParaRPr lang="en-US" dirty="0"/>
          </a:p>
        </p:txBody>
      </p:sp>
      <p:pic>
        <p:nvPicPr>
          <p:cNvPr id="4" name="Content Placeholder 3" descr="volcano_2tx_cuff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>
          <a:xfrm>
            <a:off x="0" y="971550"/>
            <a:ext cx="9975972" cy="4114800"/>
          </a:xfrm>
        </p:spPr>
      </p:pic>
    </p:spTree>
    <p:extLst>
      <p:ext uri="{BB962C8B-B14F-4D97-AF65-F5344CB8AC3E}">
        <p14:creationId xmlns:p14="http://schemas.microsoft.com/office/powerpoint/2010/main" val="265068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volcano_2tx_gcmodel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>
          <a:xfrm>
            <a:off x="0" y="924510"/>
            <a:ext cx="9975972" cy="4114800"/>
          </a:xfrm>
        </p:spPr>
      </p:pic>
    </p:spTree>
    <p:extLst>
      <p:ext uri="{BB962C8B-B14F-4D97-AF65-F5344CB8AC3E}">
        <p14:creationId xmlns:p14="http://schemas.microsoft.com/office/powerpoint/2010/main" val="309020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comparisons</a:t>
            </a:r>
            <a:endParaRPr lang="en-US" dirty="0"/>
          </a:p>
        </p:txBody>
      </p:sp>
      <p:pic>
        <p:nvPicPr>
          <p:cNvPr id="6" name="Content Placeholder 5" descr="geu_fdr_cutoffs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50" r="-16250"/>
          <a:stretch>
            <a:fillRect/>
          </a:stretch>
        </p:blipFill>
        <p:spPr/>
      </p:pic>
      <p:pic>
        <p:nvPicPr>
          <p:cNvPr id="7" name="Content Placeholder 6" descr="sim_roc_confounde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50" r="-16250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5148196" y="1542057"/>
            <a:ext cx="3742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35803" y="4648851"/>
            <a:ext cx="323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 simulations used for ROC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39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5624"/>
            <a:ext cx="4038600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Michael Love</a:t>
            </a:r>
          </a:p>
          <a:p>
            <a:r>
              <a:rPr lang="en-US" dirty="0" smtClean="0"/>
              <a:t>Stephanie Hicks</a:t>
            </a:r>
          </a:p>
          <a:p>
            <a:r>
              <a:rPr lang="en-US" dirty="0" smtClean="0"/>
              <a:t>John </a:t>
            </a:r>
            <a:r>
              <a:rPr lang="en-US" dirty="0" err="1" smtClean="0"/>
              <a:t>Hogenesch</a:t>
            </a:r>
            <a:endParaRPr lang="en-US" dirty="0" smtClean="0"/>
          </a:p>
          <a:p>
            <a:r>
              <a:rPr lang="en-US" dirty="0" smtClean="0"/>
              <a:t>Andrew Jaffe</a:t>
            </a:r>
          </a:p>
          <a:p>
            <a:r>
              <a:rPr lang="en-US" smtClean="0"/>
              <a:t>Jeff Leek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5624"/>
            <a:ext cx="4038600" cy="3048000"/>
          </a:xfrm>
        </p:spPr>
        <p:txBody>
          <a:bodyPr>
            <a:normAutofit/>
          </a:bodyPr>
          <a:lstStyle/>
          <a:p>
            <a:r>
              <a:rPr lang="en-US" dirty="0" smtClean="0"/>
              <a:t>NIH </a:t>
            </a:r>
            <a:r>
              <a:rPr lang="en-US" dirty="0"/>
              <a:t>R01 </a:t>
            </a:r>
            <a:r>
              <a:rPr lang="en-US" dirty="0" smtClean="0"/>
              <a:t>grants</a:t>
            </a:r>
          </a:p>
          <a:p>
            <a:pPr lvl="1"/>
            <a:r>
              <a:rPr lang="en-US" dirty="0" smtClean="0"/>
              <a:t>HG005220</a:t>
            </a:r>
            <a:endParaRPr lang="en-US" dirty="0"/>
          </a:p>
          <a:p>
            <a:pPr lvl="1"/>
            <a:r>
              <a:rPr lang="en-US" dirty="0" smtClean="0"/>
              <a:t>GM083084 </a:t>
            </a:r>
            <a:endParaRPr lang="en-US" dirty="0"/>
          </a:p>
          <a:p>
            <a:pPr lvl="1"/>
            <a:r>
              <a:rPr lang="en-US" dirty="0" smtClean="0"/>
              <a:t>RR021967</a:t>
            </a:r>
            <a:r>
              <a:rPr lang="en-US" dirty="0"/>
              <a:t>/GM103552 </a:t>
            </a:r>
          </a:p>
          <a:p>
            <a:r>
              <a:rPr lang="en-US" dirty="0"/>
              <a:t>NIH P41 </a:t>
            </a:r>
            <a:r>
              <a:rPr lang="en-US" dirty="0" smtClean="0"/>
              <a:t>grant</a:t>
            </a:r>
          </a:p>
          <a:p>
            <a:pPr lvl="1"/>
            <a:r>
              <a:rPr lang="en-US" dirty="0" smtClean="0"/>
              <a:t>HG004059 </a:t>
            </a:r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2607" y="4502059"/>
            <a:ext cx="4365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3"/>
              </a:rPr>
              <a:t>http://rafalab.org</a:t>
            </a:r>
            <a:r>
              <a:rPr lang="en-US" sz="2400" dirty="0" smtClean="0"/>
              <a:t>        @</a:t>
            </a:r>
            <a:r>
              <a:rPr lang="en-US" sz="2400" dirty="0" err="1" smtClean="0"/>
              <a:t>rafalab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8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Focus</a:t>
            </a:r>
            <a:endParaRPr lang="en-US" dirty="0"/>
          </a:p>
        </p:txBody>
      </p:sp>
      <p:pic>
        <p:nvPicPr>
          <p:cNvPr id="6" name="Content Placeholder 5" descr="rotifers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39" r="-273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857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9f443fbbccd23875271cd56c863fbbd865b1124"/>
</p:tagLst>
</file>

<file path=ppt/theme/theme1.xml><?xml version="1.0" encoding="utf-8"?>
<a:theme xmlns:a="http://schemas.openxmlformats.org/drawingml/2006/main" name="OnlineCourse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OnlineCourseTemplate.potx</Template>
  <TotalTime>9152</TotalTime>
  <Words>2240</Words>
  <Application>Microsoft Macintosh PowerPoint</Application>
  <PresentationFormat>On-screen Show (16:9)</PresentationFormat>
  <Paragraphs>390</Paragraphs>
  <Slides>85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87" baseType="lpstr">
      <vt:lpstr>OnlineCourseTemplate</vt:lpstr>
      <vt:lpstr>Office Theme</vt:lpstr>
      <vt:lpstr> Systematic Errors and Batch Effect in High-throughput biology</vt:lpstr>
      <vt:lpstr>PowerPoint Presentation</vt:lpstr>
      <vt:lpstr>Book</vt:lpstr>
      <vt:lpstr>R markdown on GitHub </vt:lpstr>
      <vt:lpstr>Book chapter in RStudio</vt:lpstr>
      <vt:lpstr>Data Analysis for Life Sciences XSeries</vt:lpstr>
      <vt:lpstr>Genomics Data Analysis Xseries</vt:lpstr>
      <vt:lpstr>Out of focus microscope</vt:lpstr>
      <vt:lpstr>In Focus</vt:lpstr>
      <vt:lpstr>Data representing five tissues</vt:lpstr>
      <vt:lpstr>Out of focus gene expression data</vt:lpstr>
      <vt:lpstr>Why so much noise?</vt:lpstr>
      <vt:lpstr>Deterministic approach</vt:lpstr>
      <vt:lpstr>Stochastic approach</vt:lpstr>
      <vt:lpstr>Why so much noise?</vt:lpstr>
      <vt:lpstr>Our approach (RMA)</vt:lpstr>
      <vt:lpstr>Out of focus</vt:lpstr>
      <vt:lpstr>In focus</vt:lpstr>
      <vt:lpstr>More data, more problems…</vt:lpstr>
      <vt:lpstr>Blood RNA from different ethnicities</vt:lpstr>
      <vt:lpstr>Now color is date</vt:lpstr>
      <vt:lpstr>Boxplot of first PC by month</vt:lpstr>
      <vt:lpstr>Blood RNA from different ethnicities</vt:lpstr>
      <vt:lpstr>General problem</vt:lpstr>
      <vt:lpstr>General problem</vt:lpstr>
      <vt:lpstr>General problem</vt:lpstr>
      <vt:lpstr>PowerPoint Presentation</vt:lpstr>
      <vt:lpstr>PowerPoint Presentation</vt:lpstr>
      <vt:lpstr>Batch Effects in Physics</vt:lpstr>
      <vt:lpstr>Batch Effects in Physics</vt:lpstr>
      <vt:lpstr>Motivates Factor Analysis Approach</vt:lpstr>
      <vt:lpstr>12 males, 12 females, two months, 109 genes</vt:lpstr>
      <vt:lpstr>Decomposing variability</vt:lpstr>
      <vt:lpstr>This model does not account for batch</vt:lpstr>
      <vt:lpstr>p-value histograms</vt:lpstr>
      <vt:lpstr>Sample correlations</vt:lpstr>
      <vt:lpstr>Sample correlations</vt:lpstr>
      <vt:lpstr>Note structure</vt:lpstr>
      <vt:lpstr>Factor analysis</vt:lpstr>
      <vt:lpstr>After Factor Analysis</vt:lpstr>
      <vt:lpstr>Decomposed data</vt:lpstr>
      <vt:lpstr>Sites that change with age ? </vt:lpstr>
      <vt:lpstr>DNA methylation correlates with Age for this CpG</vt:lpstr>
      <vt:lpstr>Whole Blood</vt:lpstr>
      <vt:lpstr>Blood is a mixture of many cell types</vt:lpstr>
      <vt:lpstr>Blood is a mixture of many cell types</vt:lpstr>
      <vt:lpstr>Close up</vt:lpstr>
      <vt:lpstr>PowerPoint Presentation</vt:lpstr>
      <vt:lpstr>Cell composition changes with age</vt:lpstr>
      <vt:lpstr>Different composition implies  different profile</vt:lpstr>
      <vt:lpstr>Cell composition versus age</vt:lpstr>
      <vt:lpstr>Confounding differences in brain methylation</vt:lpstr>
      <vt:lpstr>Systems Biology Plot</vt:lpstr>
      <vt:lpstr>More examples</vt:lpstr>
      <vt:lpstr>Let’s look at one edge</vt:lpstr>
      <vt:lpstr>Raw data confirms negative correlation</vt:lpstr>
      <vt:lpstr>Batch Effects</vt:lpstr>
      <vt:lpstr>Raw data confirms negative correlation</vt:lpstr>
      <vt:lpstr>Correlation positive once we account for batch effects </vt:lpstr>
      <vt:lpstr>Co-authors</vt:lpstr>
      <vt:lpstr>Data generation</vt:lpstr>
      <vt:lpstr>We see</vt:lpstr>
      <vt:lpstr>Statistical model</vt:lpstr>
      <vt:lpstr>Statistical model</vt:lpstr>
      <vt:lpstr>Comparison of two groups sampled from one population (from GEUVADIS)</vt:lpstr>
      <vt:lpstr>% Expression assigned to second highest isoform</vt:lpstr>
      <vt:lpstr>PowerPoint Presentation</vt:lpstr>
      <vt:lpstr>PowerPoint Presentation</vt:lpstr>
      <vt:lpstr>This statistical model is wrong</vt:lpstr>
      <vt:lpstr>Technical artifacts in “coverage”</vt:lpstr>
      <vt:lpstr>Statistical model with bias incorporated</vt:lpstr>
      <vt:lpstr>Bias varies from sample to sample</vt:lpstr>
      <vt:lpstr>Bias varies from sample to sample</vt:lpstr>
      <vt:lpstr>PowerPoint Presentation</vt:lpstr>
      <vt:lpstr>PowerPoint Presentation</vt:lpstr>
      <vt:lpstr>Alpine</vt:lpstr>
      <vt:lpstr>Alpine</vt:lpstr>
      <vt:lpstr>Better predict coverage artifacts</vt:lpstr>
      <vt:lpstr>Parsimonious model</vt:lpstr>
      <vt:lpstr>PowerPoint Presentation</vt:lpstr>
      <vt:lpstr>PowerPoint Presentation</vt:lpstr>
      <vt:lpstr>Current improvement</vt:lpstr>
      <vt:lpstr>PowerPoint Presentation</vt:lpstr>
      <vt:lpstr>More comparisons</vt:lpstr>
      <vt:lpstr>Acknowledgments </vt:lpstr>
    </vt:vector>
  </TitlesOfParts>
  <Company>Johns Hopkins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 Irizarry</dc:creator>
  <cp:lastModifiedBy>Rafael Irizarry</cp:lastModifiedBy>
  <cp:revision>392</cp:revision>
  <cp:lastPrinted>2015-11-01T14:31:36Z</cp:lastPrinted>
  <dcterms:created xsi:type="dcterms:W3CDTF">2013-12-17T18:03:29Z</dcterms:created>
  <dcterms:modified xsi:type="dcterms:W3CDTF">2017-07-09T13:19:44Z</dcterms:modified>
</cp:coreProperties>
</file>